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1051" r:id="rId5"/>
    <p:sldId id="1036" r:id="rId6"/>
    <p:sldId id="1054" r:id="rId7"/>
    <p:sldId id="1057" r:id="rId8"/>
    <p:sldId id="1053" r:id="rId9"/>
    <p:sldId id="1055" r:id="rId10"/>
    <p:sldId id="1058" r:id="rId11"/>
    <p:sldId id="1059" r:id="rId12"/>
    <p:sldId id="1061" r:id="rId13"/>
    <p:sldId id="1062" r:id="rId14"/>
    <p:sldId id="1060" r:id="rId15"/>
    <p:sldId id="1056" r:id="rId16"/>
    <p:sldId id="1052" r:id="rId17"/>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B3629-CF8B-52CC-9546-099AE15CD931}" name="Claire Lightowler" initials="CL" userId="S::claire.lightowler@clanchildlaw.org::01933ea3-9368-4b4a-8d9e-53f791d99069" providerId="AD"/>
  <p188:author id="{199434D6-F260-3EB9-F944-17A9916CDB6E}" name="carly.elliott@strath.ac.uk" initials="ca" userId="S::urn:spo:guest#carly.elliott@strath.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6451" autoAdjust="0"/>
  </p:normalViewPr>
  <p:slideViewPr>
    <p:cSldViewPr snapToGrid="0">
      <p:cViewPr varScale="1">
        <p:scale>
          <a:sx n="40" d="100"/>
          <a:sy n="40" d="100"/>
        </p:scale>
        <p:origin x="16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452475B5-0983-4E28-B64A-B23DF84C003E}" type="datetimeFigureOut">
              <a:rPr lang="en-GB" smtClean="0"/>
              <a:t>15/11/2024</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5B91EF7B-EDAE-4754-AF98-58E20D77E250}" type="slidenum">
              <a:rPr lang="en-GB" smtClean="0"/>
              <a:t>‹#›</a:t>
            </a:fld>
            <a:endParaRPr lang="en-GB"/>
          </a:p>
        </p:txBody>
      </p:sp>
    </p:spTree>
    <p:extLst>
      <p:ext uri="{BB962C8B-B14F-4D97-AF65-F5344CB8AC3E}">
        <p14:creationId xmlns:p14="http://schemas.microsoft.com/office/powerpoint/2010/main" val="358918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Whereas the Children (Scotland) Act 1995 required local authorities to promote contact between children in their care and those with parental responsibilities and rights, there was no mention at all of siblings. There was no obligation to keep siblings together when looked after by the local authority, nor to consider the views of siblings.</a:t>
            </a:r>
          </a:p>
          <a:p>
            <a:r>
              <a:rPr lang="en-GB" sz="1200" b="0" i="0" kern="1200" dirty="0">
                <a:solidFill>
                  <a:schemeClr val="tx1"/>
                </a:solidFill>
                <a:effectLst/>
                <a:latin typeface="+mn-lt"/>
                <a:ea typeface="+mn-ea"/>
                <a:cs typeface="+mn-cs"/>
              </a:rPr>
              <a:t>There was no obligation on children’s hearings to consider contact with siblings or to give brothers and sisters the chance to be involved in decision-making, despite the fact such procedural rights are protected by article 8 ECHR.</a:t>
            </a:r>
          </a:p>
          <a:p>
            <a:r>
              <a:rPr lang="en-GB" sz="1200" b="1" i="0" kern="1200" dirty="0">
                <a:solidFill>
                  <a:schemeClr val="tx1"/>
                </a:solidFill>
                <a:effectLst/>
                <a:latin typeface="+mn-lt"/>
                <a:ea typeface="+mn-ea"/>
                <a:cs typeface="+mn-cs"/>
              </a:rPr>
              <a:t>More specifically, a child did not have the right to attend the hearing of their brother or sister, did not have a right to see documents relating to arrangements for contact, and did not have a right to appeal any decision made, even when the decision could restrict their ability to see their brother or sister. This is what happened in ABC’s case.</a:t>
            </a:r>
          </a:p>
          <a:p>
            <a:endParaRPr lang="en-GB" b="1" baseline="0" dirty="0">
              <a:cs typeface="Calibri"/>
            </a:endParaRPr>
          </a:p>
        </p:txBody>
      </p:sp>
      <p:sp>
        <p:nvSpPr>
          <p:cNvPr id="4" name="Slide Number Placeholder 3"/>
          <p:cNvSpPr>
            <a:spLocks noGrp="1"/>
          </p:cNvSpPr>
          <p:nvPr>
            <p:ph type="sldNum" sz="quarter" idx="10"/>
          </p:nvPr>
        </p:nvSpPr>
        <p:spPr/>
        <p:txBody>
          <a:bodyPr/>
          <a:lstStyle/>
          <a:p>
            <a:fld id="{5B91EF7B-EDAE-4754-AF98-58E20D77E250}" type="slidenum">
              <a:rPr lang="en-GB" smtClean="0"/>
              <a:t>2</a:t>
            </a:fld>
            <a:endParaRPr lang="en-GB"/>
          </a:p>
        </p:txBody>
      </p:sp>
    </p:spTree>
    <p:extLst>
      <p:ext uri="{BB962C8B-B14F-4D97-AF65-F5344CB8AC3E}">
        <p14:creationId xmlns:p14="http://schemas.microsoft.com/office/powerpoint/2010/main" val="252542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Shaping the 2020 Act</a:t>
            </a:r>
          </a:p>
          <a:p>
            <a:r>
              <a:rPr lang="en-GB" sz="1200" b="0" i="0" kern="1200" dirty="0">
                <a:solidFill>
                  <a:schemeClr val="tx1"/>
                </a:solidFill>
                <a:effectLst/>
                <a:latin typeface="+mn-lt"/>
                <a:ea typeface="+mn-ea"/>
                <a:cs typeface="+mn-cs"/>
              </a:rPr>
              <a:t>Clan </a:t>
            </a:r>
            <a:r>
              <a:rPr lang="en-GB" sz="1200" b="0" i="0" kern="1200" dirty="0" err="1">
                <a:solidFill>
                  <a:schemeClr val="tx1"/>
                </a:solidFill>
                <a:effectLst/>
                <a:latin typeface="+mn-lt"/>
                <a:ea typeface="+mn-ea"/>
                <a:cs typeface="+mn-cs"/>
              </a:rPr>
              <a:t>Childlaw</a:t>
            </a:r>
            <a:r>
              <a:rPr lang="en-GB" sz="1200" b="0" i="0" kern="1200" dirty="0">
                <a:solidFill>
                  <a:schemeClr val="tx1"/>
                </a:solidFill>
                <a:effectLst/>
                <a:latin typeface="+mn-lt"/>
                <a:ea typeface="+mn-ea"/>
                <a:cs typeface="+mn-cs"/>
              </a:rPr>
              <a:t> published a roadmap for changes to the law and advocated these in the public consultation reviewing the 1995 Act. Some were included in the bill published in September 2019. In June 2020 (just after the Supreme Court judgment had been handed down), MSPs supported amendments advocated by Stand Up For Siblings to strengthen provisions for siblings in care.</a:t>
            </a:r>
          </a:p>
          <a:p>
            <a:r>
              <a:rPr lang="en-GB" sz="1200" b="0" i="0" kern="1200" dirty="0">
                <a:solidFill>
                  <a:schemeClr val="tx1"/>
                </a:solidFill>
                <a:effectLst/>
                <a:latin typeface="+mn-lt"/>
                <a:ea typeface="+mn-ea"/>
                <a:cs typeface="+mn-cs"/>
              </a:rPr>
              <a:t>The minister welcomed the Supreme Court’s decision that there was no breach of article 8 ECHR, but said that the Scottish Government wished to move from “compliance to excellence” in relation to the rights of siblings at children’s hearings. This was the news that many families had been waiting for.</a:t>
            </a:r>
          </a:p>
          <a:p>
            <a:r>
              <a:rPr lang="en-GB" sz="1200" b="0" i="0" kern="1200" dirty="0">
                <a:solidFill>
                  <a:schemeClr val="tx1"/>
                </a:solidFill>
                <a:effectLst/>
                <a:latin typeface="+mn-lt"/>
                <a:ea typeface="+mn-ea"/>
                <a:cs typeface="+mn-cs"/>
              </a:rPr>
              <a:t>Following further consultation, amendments on participation rights in children’s hearings were included, the Children (Scotland) Act 2020 was passed, regulations and rules of procedure were drafted, and the new provisions came into force on 26 July 20</a:t>
            </a:r>
          </a:p>
        </p:txBody>
      </p:sp>
      <p:sp>
        <p:nvSpPr>
          <p:cNvPr id="4" name="Slide Number Placeholder 3"/>
          <p:cNvSpPr>
            <a:spLocks noGrp="1"/>
          </p:cNvSpPr>
          <p:nvPr>
            <p:ph type="sldNum" sz="quarter" idx="10"/>
          </p:nvPr>
        </p:nvSpPr>
        <p:spPr/>
        <p:txBody>
          <a:bodyPr/>
          <a:lstStyle/>
          <a:p>
            <a:fld id="{5B91EF7B-EDAE-4754-AF98-58E20D77E250}" type="slidenum">
              <a:rPr lang="en-GB" smtClean="0"/>
              <a:t>6</a:t>
            </a:fld>
            <a:endParaRPr lang="en-GB"/>
          </a:p>
        </p:txBody>
      </p:sp>
    </p:spTree>
    <p:extLst>
      <p:ext uri="{BB962C8B-B14F-4D97-AF65-F5344CB8AC3E}">
        <p14:creationId xmlns:p14="http://schemas.microsoft.com/office/powerpoint/2010/main" val="381546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91EF7B-EDAE-4754-AF98-58E20D77E250}" type="slidenum">
              <a:rPr lang="en-GB" smtClean="0"/>
              <a:t>12</a:t>
            </a:fld>
            <a:endParaRPr lang="en-GB"/>
          </a:p>
        </p:txBody>
      </p:sp>
    </p:spTree>
    <p:extLst>
      <p:ext uri="{BB962C8B-B14F-4D97-AF65-F5344CB8AC3E}">
        <p14:creationId xmlns:p14="http://schemas.microsoft.com/office/powerpoint/2010/main" val="268596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683598"/>
            <a:ext cx="10058400" cy="2641513"/>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09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ing">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1505233"/>
            <a:ext cx="3200400" cy="4703161"/>
          </a:xfrm>
        </p:spPr>
        <p:txBody>
          <a:bodyPr anchor="t">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1505233"/>
            <a:ext cx="6491796" cy="4703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Logo, company name&#10;&#10;Description automatically generated">
            <a:extLst>
              <a:ext uri="{FF2B5EF4-FFF2-40B4-BE49-F238E27FC236}">
                <a16:creationId xmlns:a16="http://schemas.microsoft.com/office/drawing/2014/main" id="{A9FAF4DF-0479-4D3D-AA51-B0E7ED8050A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19752" y="154337"/>
            <a:ext cx="1282856" cy="1350897"/>
          </a:xfrm>
          <a:prstGeom prst="rect">
            <a:avLst/>
          </a:prstGeom>
        </p:spPr>
      </p:pic>
    </p:spTree>
    <p:extLst>
      <p:ext uri="{BB962C8B-B14F-4D97-AF65-F5344CB8AC3E}">
        <p14:creationId xmlns:p14="http://schemas.microsoft.com/office/powerpoint/2010/main" val="32021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580245"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427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958977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911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59970"/>
            <a:ext cx="9555924"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20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494520" cy="1450757"/>
          </a:xfrm>
        </p:spPr>
        <p:txBody>
          <a:bodyPr/>
          <a:lstStyle/>
          <a:p>
            <a:r>
              <a:rPr lang="en-US"/>
              <a:t>Click to edit Master title style</a:t>
            </a:r>
            <a:endParaRPr lang="en-US" dirty="0"/>
          </a:p>
        </p:txBody>
      </p:sp>
    </p:spTree>
    <p:extLst>
      <p:ext uri="{BB962C8B-B14F-4D97-AF65-F5344CB8AC3E}">
        <p14:creationId xmlns:p14="http://schemas.microsoft.com/office/powerpoint/2010/main" val="342289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Logo, company name&#10;&#10;Description automatically generated">
            <a:extLst>
              <a:ext uri="{FF2B5EF4-FFF2-40B4-BE49-F238E27FC236}">
                <a16:creationId xmlns:a16="http://schemas.microsoft.com/office/drawing/2014/main" id="{02CE919F-6F3C-4AF6-9AA5-6E9E5430E19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19752" y="154337"/>
            <a:ext cx="1282856" cy="1350897"/>
          </a:xfrm>
          <a:prstGeom prst="rect">
            <a:avLst/>
          </a:prstGeom>
        </p:spPr>
      </p:pic>
    </p:spTree>
    <p:extLst>
      <p:ext uri="{BB962C8B-B14F-4D97-AF65-F5344CB8AC3E}">
        <p14:creationId xmlns:p14="http://schemas.microsoft.com/office/powerpoint/2010/main" val="221479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pic>
        <p:nvPicPr>
          <p:cNvPr id="12" name="Picture 11" descr="Logo, company name&#10;&#10;Description automatically generated">
            <a:extLst>
              <a:ext uri="{FF2B5EF4-FFF2-40B4-BE49-F238E27FC236}">
                <a16:creationId xmlns:a16="http://schemas.microsoft.com/office/drawing/2014/main" id="{360F3CE7-BF5F-4C43-A283-FC2BE71FB3F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719752" y="154337"/>
            <a:ext cx="1282856" cy="1350897"/>
          </a:xfrm>
          <a:prstGeom prst="rect">
            <a:avLst/>
          </a:prstGeom>
        </p:spPr>
      </p:pic>
    </p:spTree>
    <p:extLst>
      <p:ext uri="{BB962C8B-B14F-4D97-AF65-F5344CB8AC3E}">
        <p14:creationId xmlns:p14="http://schemas.microsoft.com/office/powerpoint/2010/main" val="3611793143"/>
      </p:ext>
    </p:extLst>
  </p:cSld>
  <p:clrMap bg1="lt1" tx1="dk1" bg2="lt2" tx2="dk2" accent1="accent1" accent2="accent2" accent3="accent3" accent4="accent4" accent5="accent5" accent6="accent6" hlink="hlink" folHlink="folHlink"/>
  <p:sldLayoutIdLst>
    <p:sldLayoutId id="2147483685" r:id="rId1"/>
    <p:sldLayoutId id="2147483692" r:id="rId2"/>
    <p:sldLayoutId id="2147483686" r:id="rId3"/>
    <p:sldLayoutId id="2147483688" r:id="rId4"/>
    <p:sldLayoutId id="2147483689" r:id="rId5"/>
    <p:sldLayoutId id="2147483690" r:id="rId6"/>
    <p:sldLayoutId id="2147483691" r:id="rId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legislation.gov.uk/ssi/2021/68/contents/made" TargetMode="External"/><Relationship Id="rId3" Type="http://schemas.openxmlformats.org/officeDocument/2006/relationships/hyperlink" Target="https://www.legislation.gov.uk/asp/2020/16/section/13" TargetMode="External"/><Relationship Id="rId7" Type="http://schemas.openxmlformats.org/officeDocument/2006/relationships/hyperlink" Target="https://www.legislation.gov.uk/asp/2011/1/conten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clanchildlaw.org/changes-law-brothers-sisters" TargetMode="External"/><Relationship Id="rId5" Type="http://schemas.openxmlformats.org/officeDocument/2006/relationships/hyperlink" Target="https://www.legislation.gov.uk/asp/2020/16/section/15" TargetMode="External"/><Relationship Id="rId4" Type="http://schemas.openxmlformats.org/officeDocument/2006/relationships/hyperlink" Target="https://www.legislation.gov.uk/asp/2020/16/section/14" TargetMode="External"/><Relationship Id="rId9" Type="http://schemas.openxmlformats.org/officeDocument/2006/relationships/hyperlink" Target="https://www.legislation.gov.uk/ssi/2021/103/contents/ma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info@clanchildlaw.org"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0C697B-8A0E-E296-3079-FD7E5C1CA6DD}"/>
              </a:ext>
            </a:extLst>
          </p:cNvPr>
          <p:cNvSpPr txBox="1">
            <a:spLocks/>
          </p:cNvSpPr>
          <p:nvPr/>
        </p:nvSpPr>
        <p:spPr>
          <a:xfrm>
            <a:off x="914400" y="1239253"/>
            <a:ext cx="9480884" cy="601579"/>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rgbClr val="0070C0"/>
                </a:solidFill>
                <a:latin typeface="+mn-lt"/>
                <a:ea typeface="Segoe UI Symbol" panose="020B0502040204020203" pitchFamily="34" charset="0"/>
              </a:rPr>
              <a:t>Clan </a:t>
            </a:r>
            <a:r>
              <a:rPr lang="en-US" sz="3200" dirty="0" err="1">
                <a:solidFill>
                  <a:srgbClr val="0070C0"/>
                </a:solidFill>
                <a:latin typeface="+mn-lt"/>
                <a:ea typeface="Segoe UI Symbol" panose="020B0502040204020203" pitchFamily="34" charset="0"/>
              </a:rPr>
              <a:t>Childlaw’s</a:t>
            </a:r>
            <a:r>
              <a:rPr lang="en-US" sz="3200" dirty="0">
                <a:solidFill>
                  <a:srgbClr val="0070C0"/>
                </a:solidFill>
                <a:latin typeface="+mn-lt"/>
                <a:ea typeface="Segoe UI Symbol" panose="020B0502040204020203" pitchFamily="34" charset="0"/>
              </a:rPr>
              <a:t> sibling rights journey.. </a:t>
            </a:r>
            <a:endParaRPr lang="en-GB" sz="3200" dirty="0">
              <a:solidFill>
                <a:srgbClr val="0070C0"/>
              </a:solidFill>
              <a:latin typeface="+mn-lt"/>
              <a:ea typeface="Segoe UI Symbol" panose="020B0502040204020203" pitchFamily="34" charset="0"/>
            </a:endParaRPr>
          </a:p>
        </p:txBody>
      </p:sp>
      <p:pic>
        <p:nvPicPr>
          <p:cNvPr id="2" name="Picture 1" descr="HD wallpaper: two men walks near grasses during daytime, men's, g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483" y="1997242"/>
            <a:ext cx="6647949" cy="4149489"/>
          </a:xfrm>
          <a:prstGeom prst="rect">
            <a:avLst/>
          </a:prstGeom>
        </p:spPr>
      </p:pic>
    </p:spTree>
    <p:extLst>
      <p:ext uri="{BB962C8B-B14F-4D97-AF65-F5344CB8AC3E}">
        <p14:creationId xmlns:p14="http://schemas.microsoft.com/office/powerpoint/2010/main" val="209961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2FF9-86E0-CC6A-F1D5-4F5504A70073}"/>
              </a:ext>
            </a:extLst>
          </p:cNvPr>
          <p:cNvSpPr>
            <a:spLocks noGrp="1"/>
          </p:cNvSpPr>
          <p:nvPr>
            <p:ph type="title"/>
          </p:nvPr>
        </p:nvSpPr>
        <p:spPr/>
        <p:txBody>
          <a:bodyPr/>
          <a:lstStyle/>
          <a:p>
            <a:r>
              <a:rPr lang="en-US" dirty="0"/>
              <a:t>But note..</a:t>
            </a:r>
            <a:br>
              <a:rPr lang="en-US" dirty="0"/>
            </a:br>
            <a:endParaRPr lang="en-GB" dirty="0"/>
          </a:p>
        </p:txBody>
      </p:sp>
      <p:sp>
        <p:nvSpPr>
          <p:cNvPr id="3" name="Content Placeholder 2">
            <a:extLst>
              <a:ext uri="{FF2B5EF4-FFF2-40B4-BE49-F238E27FC236}">
                <a16:creationId xmlns:a16="http://schemas.microsoft.com/office/drawing/2014/main" id="{D02309F2-53F2-489F-8389-C96256F3DC76}"/>
              </a:ext>
            </a:extLst>
          </p:cNvPr>
          <p:cNvSpPr>
            <a:spLocks noGrp="1"/>
          </p:cNvSpPr>
          <p:nvPr>
            <p:ph idx="1"/>
          </p:nvPr>
        </p:nvSpPr>
        <p:spPr/>
        <p:txBody>
          <a:bodyPr>
            <a:normAutofit/>
          </a:bodyPr>
          <a:lstStyle/>
          <a:p>
            <a:pPr>
              <a:buFont typeface="Wingdings" panose="05000000000000000000" pitchFamily="2" charset="2"/>
              <a:buChar char="§"/>
            </a:pPr>
            <a:r>
              <a:rPr lang="en-GB" dirty="0">
                <a:latin typeface="+mj-lt"/>
              </a:rPr>
              <a:t> </a:t>
            </a:r>
            <a:r>
              <a:rPr lang="en-GB" sz="2400" dirty="0">
                <a:solidFill>
                  <a:srgbClr val="0070C0"/>
                </a:solidFill>
                <a:latin typeface="+mj-lt"/>
              </a:rPr>
              <a:t>SCRA website says </a:t>
            </a:r>
            <a:r>
              <a:rPr lang="en-US" sz="2400" dirty="0">
                <a:solidFill>
                  <a:srgbClr val="0070C0"/>
                </a:solidFill>
                <a:latin typeface="+mj-lt"/>
              </a:rPr>
              <a:t>‘</a:t>
            </a:r>
            <a:r>
              <a:rPr lang="en-US" sz="2400" i="1" dirty="0">
                <a:solidFill>
                  <a:srgbClr val="0070C0"/>
                </a:solidFill>
                <a:latin typeface="+mj-lt"/>
              </a:rPr>
              <a:t>This</a:t>
            </a:r>
            <a:r>
              <a:rPr lang="en-US" sz="2400" b="0" i="1" dirty="0">
                <a:solidFill>
                  <a:srgbClr val="0070C0"/>
                </a:solidFill>
                <a:effectLst/>
                <a:latin typeface="+mj-lt"/>
              </a:rPr>
              <a:t> is not just about children with the same parents. You may have a brother or sister-type relationship with another child or person that you have lived with. This relationship might be important to you both and these changes respect that. When we talk about brother or sister we are also talking about these important brother or sister-type relationships’ – </a:t>
            </a:r>
            <a:r>
              <a:rPr lang="en-US" sz="2400" b="0" dirty="0">
                <a:solidFill>
                  <a:schemeClr val="tx1"/>
                </a:solidFill>
                <a:effectLst/>
                <a:latin typeface="+mj-lt"/>
              </a:rPr>
              <a:t>but this can sometimes be hard to define or prove</a:t>
            </a:r>
            <a:r>
              <a:rPr lang="en-US" sz="2400" b="0" dirty="0">
                <a:solidFill>
                  <a:schemeClr val="tx1"/>
                </a:solidFill>
                <a:effectLst/>
                <a:latin typeface="Open Sans" panose="020B0606030504020204" pitchFamily="34" charset="0"/>
              </a:rPr>
              <a:t>.</a:t>
            </a:r>
            <a:endParaRPr lang="en-GB" sz="2400" i="1" dirty="0">
              <a:solidFill>
                <a:schemeClr val="tx1"/>
              </a:solidFill>
            </a:endParaRPr>
          </a:p>
          <a:p>
            <a:pPr marL="0" indent="0">
              <a:buNone/>
            </a:pPr>
            <a:endParaRPr lang="en-GB" sz="2400" dirty="0">
              <a:solidFill>
                <a:srgbClr val="0070C0"/>
              </a:solidFill>
            </a:endParaRPr>
          </a:p>
        </p:txBody>
      </p:sp>
    </p:spTree>
    <p:extLst>
      <p:ext uri="{BB962C8B-B14F-4D97-AF65-F5344CB8AC3E}">
        <p14:creationId xmlns:p14="http://schemas.microsoft.com/office/powerpoint/2010/main" val="49297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Siblings Rights </a:t>
            </a:r>
            <a:r>
              <a:rPr lang="en-GB" dirty="0" err="1">
                <a:solidFill>
                  <a:schemeClr val="tx2"/>
                </a:solidFill>
              </a:rPr>
              <a:t>outwith</a:t>
            </a:r>
            <a:r>
              <a:rPr lang="en-GB" dirty="0">
                <a:solidFill>
                  <a:schemeClr val="tx2"/>
                </a:solidFill>
              </a:rPr>
              <a:t> Children’s Hearings</a:t>
            </a:r>
            <a:endParaRPr lang="en-GB" dirty="0"/>
          </a:p>
        </p:txBody>
      </p:sp>
      <p:sp>
        <p:nvSpPr>
          <p:cNvPr id="3" name="Content Placeholder 2"/>
          <p:cNvSpPr>
            <a:spLocks noGrp="1"/>
          </p:cNvSpPr>
          <p:nvPr>
            <p:ph idx="1"/>
          </p:nvPr>
        </p:nvSpPr>
        <p:spPr/>
        <p:txBody>
          <a:bodyPr/>
          <a:lstStyle/>
          <a:p>
            <a:endParaRPr lang="en-US" dirty="0">
              <a:solidFill>
                <a:srgbClr val="007EC2"/>
              </a:solidFill>
              <a:latin typeface="Proxima Soft" panose="02000506030000020004" pitchFamily="2" charset="0"/>
            </a:endParaRPr>
          </a:p>
          <a:p>
            <a:pPr>
              <a:buFont typeface="Arial" panose="020B0604020202020204" pitchFamily="34" charset="0"/>
              <a:buChar char="•"/>
            </a:pPr>
            <a:r>
              <a:rPr lang="en-US" dirty="0">
                <a:solidFill>
                  <a:srgbClr val="007EC2"/>
                </a:solidFill>
                <a:latin typeface="+mj-lt"/>
              </a:rPr>
              <a:t>Permanence Orders</a:t>
            </a:r>
          </a:p>
          <a:p>
            <a:pPr>
              <a:buFont typeface="Arial" panose="020B0604020202020204" pitchFamily="34" charset="0"/>
              <a:buChar char="•"/>
            </a:pPr>
            <a:r>
              <a:rPr lang="en-US" dirty="0">
                <a:solidFill>
                  <a:srgbClr val="007EC2"/>
                </a:solidFill>
                <a:latin typeface="+mj-lt"/>
              </a:rPr>
              <a:t>Adoption Orders</a:t>
            </a:r>
          </a:p>
          <a:p>
            <a:pPr>
              <a:buFont typeface="Arial" panose="020B0604020202020204" pitchFamily="34" charset="0"/>
              <a:buChar char="•"/>
            </a:pPr>
            <a:r>
              <a:rPr lang="en-US" dirty="0">
                <a:solidFill>
                  <a:srgbClr val="007EC2"/>
                </a:solidFill>
                <a:latin typeface="+mj-lt"/>
              </a:rPr>
              <a:t>Section 25 (voluntary arrangements)</a:t>
            </a:r>
          </a:p>
          <a:p>
            <a:pPr>
              <a:buFont typeface="Arial" panose="020B0604020202020204" pitchFamily="34" charset="0"/>
              <a:buChar char="•"/>
            </a:pPr>
            <a:r>
              <a:rPr lang="en-US" dirty="0">
                <a:solidFill>
                  <a:srgbClr val="007EC2"/>
                </a:solidFill>
                <a:latin typeface="+mj-lt"/>
              </a:rPr>
              <a:t>Not looked after</a:t>
            </a:r>
          </a:p>
          <a:p>
            <a:endParaRPr lang="en-US" dirty="0">
              <a:solidFill>
                <a:srgbClr val="007EC2"/>
              </a:solidFill>
              <a:latin typeface="+mj-lt"/>
            </a:endParaRPr>
          </a:p>
          <a:p>
            <a:r>
              <a:rPr lang="en-US" dirty="0">
                <a:solidFill>
                  <a:srgbClr val="007EC2"/>
                </a:solidFill>
                <a:latin typeface="+mj-lt"/>
              </a:rPr>
              <a:t>In any of these situations, there are still steps that can be taken to preserve and maintain sibling relationships.</a:t>
            </a:r>
          </a:p>
          <a:p>
            <a:endParaRPr lang="en-GB" dirty="0"/>
          </a:p>
        </p:txBody>
      </p:sp>
    </p:spTree>
    <p:extLst>
      <p:ext uri="{BB962C8B-B14F-4D97-AF65-F5344CB8AC3E}">
        <p14:creationId xmlns:p14="http://schemas.microsoft.com/office/powerpoint/2010/main" val="59553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3275980"/>
              </p:ext>
            </p:extLst>
          </p:nvPr>
        </p:nvGraphicFramePr>
        <p:xfrm>
          <a:off x="0" y="88901"/>
          <a:ext cx="12086389" cy="5905498"/>
        </p:xfrm>
        <a:graphic>
          <a:graphicData uri="http://schemas.openxmlformats.org/drawingml/2006/table">
            <a:tbl>
              <a:tblPr/>
              <a:tblGrid>
                <a:gridCol w="8357306">
                  <a:extLst>
                    <a:ext uri="{9D8B030D-6E8A-4147-A177-3AD203B41FA5}">
                      <a16:colId xmlns:a16="http://schemas.microsoft.com/office/drawing/2014/main" val="2614105860"/>
                    </a:ext>
                  </a:extLst>
                </a:gridCol>
                <a:gridCol w="3729083">
                  <a:extLst>
                    <a:ext uri="{9D8B030D-6E8A-4147-A177-3AD203B41FA5}">
                      <a16:colId xmlns:a16="http://schemas.microsoft.com/office/drawing/2014/main" val="4059331190"/>
                    </a:ext>
                  </a:extLst>
                </a:gridCol>
              </a:tblGrid>
              <a:tr h="210613">
                <a:tc>
                  <a:txBody>
                    <a:bodyPr/>
                    <a:lstStyle/>
                    <a:p>
                      <a:pPr algn="ctr" fontAlgn="t"/>
                      <a:r>
                        <a:rPr lang="en-GB" sz="1000" b="1">
                          <a:solidFill>
                            <a:srgbClr val="000000"/>
                          </a:solidFill>
                          <a:effectLst/>
                        </a:rPr>
                        <a:t>What does the law say? </a:t>
                      </a:r>
                      <a:endParaRPr lang="en-GB" sz="1000">
                        <a:effectLst/>
                      </a:endParaRPr>
                    </a:p>
                  </a:txBody>
                  <a:tcPr marL="16132" marR="16132" marT="16132" marB="16132">
                    <a:lnL>
                      <a:noFill/>
                    </a:lnL>
                    <a:lnR>
                      <a:noFill/>
                    </a:lnR>
                    <a:lnT>
                      <a:noFill/>
                    </a:lnT>
                    <a:lnB>
                      <a:noFill/>
                    </a:lnB>
                    <a:solidFill>
                      <a:srgbClr val="FFFFFF"/>
                    </a:solidFill>
                  </a:tcPr>
                </a:tc>
                <a:tc>
                  <a:txBody>
                    <a:bodyPr/>
                    <a:lstStyle/>
                    <a:p>
                      <a:pPr algn="ctr" fontAlgn="t"/>
                      <a:r>
                        <a:rPr lang="en-GB" sz="1000" b="1">
                          <a:solidFill>
                            <a:srgbClr val="000000"/>
                          </a:solidFill>
                          <a:effectLst/>
                        </a:rPr>
                        <a:t>Which law says this? </a:t>
                      </a:r>
                      <a:endParaRPr lang="en-GB" sz="1000">
                        <a:effectLst/>
                      </a:endParaRPr>
                    </a:p>
                  </a:txBody>
                  <a:tcPr marL="32264" marR="16132" marT="16132" marB="16132">
                    <a:lnL>
                      <a:noFill/>
                    </a:lnL>
                    <a:lnR>
                      <a:noFill/>
                    </a:lnR>
                    <a:lnT>
                      <a:noFill/>
                    </a:lnT>
                    <a:lnB>
                      <a:noFill/>
                    </a:lnB>
                    <a:solidFill>
                      <a:srgbClr val="FFFFFF"/>
                    </a:solidFill>
                  </a:tcPr>
                </a:tc>
                <a:extLst>
                  <a:ext uri="{0D108BD9-81ED-4DB2-BD59-A6C34878D82A}">
                    <a16:rowId xmlns:a16="http://schemas.microsoft.com/office/drawing/2014/main" val="1442312842"/>
                  </a:ext>
                </a:extLst>
              </a:tr>
              <a:tr h="558243">
                <a:tc>
                  <a:txBody>
                    <a:bodyPr/>
                    <a:lstStyle/>
                    <a:p>
                      <a:pPr fontAlgn="t"/>
                      <a:r>
                        <a:rPr lang="en-GB" sz="1000">
                          <a:effectLst/>
                        </a:rPr>
                        <a:t>Local authorities must take steps to </a:t>
                      </a:r>
                      <a:r>
                        <a:rPr lang="en-GB" sz="1000" b="1">
                          <a:effectLst/>
                        </a:rPr>
                        <a:t>promote, on a regular basis, personal relations and direct (face-to-face) contact between a child in their care and their siblings,</a:t>
                      </a:r>
                      <a:r>
                        <a:rPr lang="en-GB" sz="1000">
                          <a:effectLst/>
                        </a:rPr>
                        <a:t> as appear to the authority – having regard to their paramount duty to the child to safeguard and promote their welfare – to be appropriate.</a:t>
                      </a:r>
                    </a:p>
                  </a:txBody>
                  <a:tcPr marL="16132" marR="16132" marT="16132" marB="16132">
                    <a:lnL>
                      <a:noFill/>
                    </a:lnL>
                    <a:lnR>
                      <a:noFill/>
                    </a:lnR>
                    <a:lnT>
                      <a:noFill/>
                    </a:lnT>
                    <a:lnB>
                      <a:noFill/>
                    </a:lnB>
                    <a:solidFill>
                      <a:srgbClr val="FFFFFF"/>
                    </a:solidFill>
                  </a:tcPr>
                </a:tc>
                <a:tc>
                  <a:txBody>
                    <a:bodyPr/>
                    <a:lstStyle/>
                    <a:p>
                      <a:pPr fontAlgn="t"/>
                      <a:r>
                        <a:rPr lang="en-GB" sz="1000" u="none" strike="noStrike">
                          <a:solidFill>
                            <a:srgbClr val="2980B8"/>
                          </a:solidFill>
                          <a:effectLst/>
                          <a:hlinkClick r:id="rId3"/>
                        </a:rPr>
                        <a:t>Section 13 of the Children (Scotland) Act 2020</a:t>
                      </a:r>
                      <a:r>
                        <a:rPr lang="en-GB" sz="1000">
                          <a:effectLst/>
                        </a:rPr>
                        <a:t>, amending section 17(1) of the Children (Scotland) Act 1995</a:t>
                      </a:r>
                    </a:p>
                  </a:txBody>
                  <a:tcPr marL="16132" marR="16132" marT="16132" marB="16132">
                    <a:lnL>
                      <a:noFill/>
                    </a:lnL>
                    <a:lnR>
                      <a:noFill/>
                    </a:lnR>
                    <a:lnT>
                      <a:noFill/>
                    </a:lnT>
                    <a:lnB>
                      <a:noFill/>
                    </a:lnB>
                    <a:solidFill>
                      <a:srgbClr val="FFFFFF"/>
                    </a:solidFill>
                  </a:tcPr>
                </a:tc>
                <a:extLst>
                  <a:ext uri="{0D108BD9-81ED-4DB2-BD59-A6C34878D82A}">
                    <a16:rowId xmlns:a16="http://schemas.microsoft.com/office/drawing/2014/main" val="2180685845"/>
                  </a:ext>
                </a:extLst>
              </a:tr>
              <a:tr h="439149">
                <a:tc>
                  <a:txBody>
                    <a:bodyPr/>
                    <a:lstStyle/>
                    <a:p>
                      <a:pPr fontAlgn="t"/>
                      <a:r>
                        <a:rPr lang="en-GB" sz="1000">
                          <a:effectLst/>
                        </a:rPr>
                        <a:t>Before local authorities make any decision about a child they are looking after, or are proposing to look, they must </a:t>
                      </a:r>
                      <a:r>
                        <a:rPr lang="en-GB" sz="1000" b="1">
                          <a:effectLst/>
                        </a:rPr>
                        <a:t>get the views of the child’s siblings</a:t>
                      </a:r>
                      <a:r>
                        <a:rPr lang="en-GB" sz="1000">
                          <a:effectLst/>
                        </a:rPr>
                        <a:t> (where reasonably practicable) and must have regard to those views (as far as practicable).  </a:t>
                      </a:r>
                    </a:p>
                  </a:txBody>
                  <a:tcPr marL="16132" marR="16132" marT="16132" marB="16132">
                    <a:lnL>
                      <a:noFill/>
                    </a:lnL>
                    <a:lnR>
                      <a:noFill/>
                    </a:lnR>
                    <a:lnT>
                      <a:noFill/>
                    </a:lnT>
                    <a:lnB>
                      <a:noFill/>
                    </a:lnB>
                    <a:solidFill>
                      <a:srgbClr val="FFFFFF"/>
                    </a:solidFill>
                  </a:tcPr>
                </a:tc>
                <a:tc>
                  <a:txBody>
                    <a:bodyPr/>
                    <a:lstStyle/>
                    <a:p>
                      <a:pPr fontAlgn="t"/>
                      <a:r>
                        <a:rPr lang="en-GB" sz="1000" u="none" strike="noStrike">
                          <a:solidFill>
                            <a:srgbClr val="2980B8"/>
                          </a:solidFill>
                          <a:effectLst/>
                          <a:hlinkClick r:id="rId3"/>
                        </a:rPr>
                        <a:t>Section 13 of the 2020 Act</a:t>
                      </a:r>
                      <a:r>
                        <a:rPr lang="en-GB" sz="1000">
                          <a:effectLst/>
                        </a:rPr>
                        <a:t>, amending section 17(3) of the Children (Scotland) Act 1995</a:t>
                      </a:r>
                    </a:p>
                  </a:txBody>
                  <a:tcPr marL="16132" marR="16132" marT="16132" marB="16132">
                    <a:lnL>
                      <a:noFill/>
                    </a:lnL>
                    <a:lnR>
                      <a:noFill/>
                    </a:lnR>
                    <a:lnT>
                      <a:noFill/>
                    </a:lnT>
                    <a:lnB>
                      <a:noFill/>
                    </a:lnB>
                    <a:solidFill>
                      <a:srgbClr val="FFFFFF"/>
                    </a:solidFill>
                  </a:tcPr>
                </a:tc>
                <a:extLst>
                  <a:ext uri="{0D108BD9-81ED-4DB2-BD59-A6C34878D82A}">
                    <a16:rowId xmlns:a16="http://schemas.microsoft.com/office/drawing/2014/main" val="2661273630"/>
                  </a:ext>
                </a:extLst>
              </a:tr>
              <a:tr h="862504">
                <a:tc>
                  <a:txBody>
                    <a:bodyPr/>
                    <a:lstStyle/>
                    <a:p>
                      <a:pPr fontAlgn="t"/>
                      <a:r>
                        <a:rPr lang="en-GB" sz="1000">
                          <a:effectLst/>
                        </a:rPr>
                        <a:t>Children’s Hearings and Sheriffs, when they are making, changing or continuing a Compulsory Supervision Order for a child, </a:t>
                      </a:r>
                      <a:r>
                        <a:rPr lang="en-GB" sz="1000" b="1">
                          <a:effectLst/>
                        </a:rPr>
                        <a:t>must consider contact between the child and any siblings</a:t>
                      </a:r>
                      <a:r>
                        <a:rPr lang="en-GB" sz="1000">
                          <a:effectLst/>
                        </a:rPr>
                        <a:t> and relevant persons they are not living with.</a:t>
                      </a:r>
                    </a:p>
                  </a:txBody>
                  <a:tcPr marL="16132" marR="16132" marT="16132" marB="16132">
                    <a:lnL>
                      <a:noFill/>
                    </a:lnL>
                    <a:lnR>
                      <a:noFill/>
                    </a:lnR>
                    <a:lnT>
                      <a:noFill/>
                    </a:lnT>
                    <a:lnB>
                      <a:noFill/>
                    </a:lnB>
                    <a:solidFill>
                      <a:srgbClr val="FFFFFF"/>
                    </a:solidFill>
                  </a:tcPr>
                </a:tc>
                <a:tc>
                  <a:txBody>
                    <a:bodyPr/>
                    <a:lstStyle/>
                    <a:p>
                      <a:pPr fontAlgn="t"/>
                      <a:r>
                        <a:rPr lang="en-GB" sz="1000" u="none" strike="noStrike">
                          <a:solidFill>
                            <a:srgbClr val="2980B8"/>
                          </a:solidFill>
                          <a:effectLst/>
                          <a:hlinkClick r:id="rId4"/>
                        </a:rPr>
                        <a:t>Section 14 of 2020 Act</a:t>
                      </a:r>
                      <a:r>
                        <a:rPr lang="en-GB" sz="1000">
                          <a:effectLst/>
                        </a:rPr>
                        <a:t>, amending section 29A of the Children’s Hearings (Scotland) Act 2011</a:t>
                      </a:r>
                    </a:p>
                  </a:txBody>
                  <a:tcPr marL="16132" marR="16132" marT="16132" marB="16132">
                    <a:lnL>
                      <a:noFill/>
                    </a:lnL>
                    <a:lnR>
                      <a:noFill/>
                    </a:lnR>
                    <a:lnT>
                      <a:noFill/>
                    </a:lnT>
                    <a:lnB>
                      <a:noFill/>
                    </a:lnB>
                    <a:solidFill>
                      <a:srgbClr val="FFFFFF"/>
                    </a:solidFill>
                  </a:tcPr>
                </a:tc>
                <a:extLst>
                  <a:ext uri="{0D108BD9-81ED-4DB2-BD59-A6C34878D82A}">
                    <a16:rowId xmlns:a16="http://schemas.microsoft.com/office/drawing/2014/main" val="997233094"/>
                  </a:ext>
                </a:extLst>
              </a:tr>
              <a:tr h="905874">
                <a:tc>
                  <a:txBody>
                    <a:bodyPr/>
                    <a:lstStyle/>
                    <a:p>
                      <a:pPr fontAlgn="t"/>
                      <a:r>
                        <a:rPr lang="en-GB" sz="1000" b="1">
                          <a:effectLst/>
                        </a:rPr>
                        <a:t>The new law applies to both siblings and sibling-like relationships</a:t>
                      </a:r>
                      <a:r>
                        <a:rPr lang="en-GB" sz="1000">
                          <a:effectLst/>
                        </a:rPr>
                        <a:t>. For the new duties to apply, two people must either: (a) have a parent in common OR (b) have lived together and have an ongoing relationship with the character of a relationship between siblings.</a:t>
                      </a:r>
                    </a:p>
                  </a:txBody>
                  <a:tcPr marL="16132" marR="16132" marT="16132" marB="16132">
                    <a:lnL>
                      <a:noFill/>
                    </a:lnL>
                    <a:lnR>
                      <a:noFill/>
                    </a:lnR>
                    <a:lnT>
                      <a:noFill/>
                    </a:lnT>
                    <a:lnB>
                      <a:noFill/>
                    </a:lnB>
                    <a:solidFill>
                      <a:srgbClr val="FFFFFF"/>
                    </a:solidFill>
                  </a:tcPr>
                </a:tc>
                <a:tc>
                  <a:txBody>
                    <a:bodyPr/>
                    <a:lstStyle/>
                    <a:p>
                      <a:pPr fontAlgn="t"/>
                      <a:r>
                        <a:rPr lang="en-GB" sz="1000" u="none" strike="noStrike">
                          <a:solidFill>
                            <a:srgbClr val="2980B8"/>
                          </a:solidFill>
                          <a:effectLst/>
                          <a:hlinkClick r:id="rId3"/>
                        </a:rPr>
                        <a:t>Section 13(2)(b) of the 2020 Act</a:t>
                      </a:r>
                      <a:r>
                        <a:rPr lang="en-GB" sz="1000">
                          <a:effectLst/>
                        </a:rPr>
                        <a:t>, amending section 17 of the 1995 Act</a:t>
                      </a:r>
                    </a:p>
                    <a:p>
                      <a:pPr fontAlgn="t"/>
                      <a:r>
                        <a:rPr lang="en-GB" sz="1000">
                          <a:effectLst/>
                        </a:rPr>
                        <a:t>and</a:t>
                      </a:r>
                    </a:p>
                    <a:p>
                      <a:pPr fontAlgn="t"/>
                      <a:r>
                        <a:rPr lang="en-GB" sz="1000" u="none" strike="noStrike">
                          <a:solidFill>
                            <a:srgbClr val="2980B8"/>
                          </a:solidFill>
                          <a:effectLst/>
                          <a:hlinkClick r:id="rId4"/>
                        </a:rPr>
                        <a:t>Section 14(2) of the 2020 Act</a:t>
                      </a:r>
                      <a:r>
                        <a:rPr lang="en-GB" sz="1000">
                          <a:effectLst/>
                        </a:rPr>
                        <a:t>, amending section 29A of the 2011 Act</a:t>
                      </a:r>
                    </a:p>
                  </a:txBody>
                  <a:tcPr marL="16132" marR="16132" marT="16132" marB="16132">
                    <a:lnL>
                      <a:noFill/>
                    </a:lnL>
                    <a:lnR>
                      <a:noFill/>
                    </a:lnR>
                    <a:lnT>
                      <a:noFill/>
                    </a:lnT>
                    <a:lnB>
                      <a:noFill/>
                    </a:lnB>
                    <a:solidFill>
                      <a:srgbClr val="FFFFFF"/>
                    </a:solidFill>
                  </a:tcPr>
                </a:tc>
                <a:extLst>
                  <a:ext uri="{0D108BD9-81ED-4DB2-BD59-A6C34878D82A}">
                    <a16:rowId xmlns:a16="http://schemas.microsoft.com/office/drawing/2014/main" val="330785418"/>
                  </a:ext>
                </a:extLst>
              </a:tr>
              <a:tr h="862504">
                <a:tc>
                  <a:txBody>
                    <a:bodyPr/>
                    <a:lstStyle/>
                    <a:p>
                      <a:pPr fontAlgn="t"/>
                      <a:r>
                        <a:rPr lang="en-GB" sz="1000" dirty="0">
                          <a:effectLst/>
                        </a:rPr>
                        <a:t>The Act also puts beyond doubt that children under 16 can seek and be granted a contact order under section 11 of the 1995 Act without automatically being given parental responsibilities and rights. This is a significant clarification for young people wishing to seek a court order on contact with their siblings </a:t>
                      </a:r>
                    </a:p>
                  </a:txBody>
                  <a:tcPr marL="16132" marR="16132" marT="16132" marB="16132">
                    <a:lnL>
                      <a:noFill/>
                    </a:lnL>
                    <a:lnR>
                      <a:noFill/>
                    </a:lnR>
                    <a:lnT>
                      <a:noFill/>
                    </a:lnT>
                    <a:lnB>
                      <a:noFill/>
                    </a:lnB>
                    <a:solidFill>
                      <a:srgbClr val="FFFFFF"/>
                    </a:solidFill>
                  </a:tcPr>
                </a:tc>
                <a:tc>
                  <a:txBody>
                    <a:bodyPr/>
                    <a:lstStyle/>
                    <a:p>
                      <a:pPr fontAlgn="t"/>
                      <a:r>
                        <a:rPr lang="en-GB" sz="1000" u="none" strike="noStrike">
                          <a:solidFill>
                            <a:srgbClr val="2980B8"/>
                          </a:solidFill>
                          <a:effectLst/>
                          <a:hlinkClick r:id="rId5"/>
                        </a:rPr>
                        <a:t>Section 15 of the 2020 Act</a:t>
                      </a:r>
                      <a:r>
                        <a:rPr lang="en-GB" sz="1000">
                          <a:effectLst/>
                        </a:rPr>
                        <a:t>, amending section 11 of the Children (Scotland) Act 1995 – in force since 17th January 2021</a:t>
                      </a:r>
                    </a:p>
                  </a:txBody>
                  <a:tcPr marL="16132" marR="16132" marT="16132" marB="16132">
                    <a:lnL>
                      <a:noFill/>
                    </a:lnL>
                    <a:lnR>
                      <a:noFill/>
                    </a:lnR>
                    <a:lnT>
                      <a:noFill/>
                    </a:lnT>
                    <a:lnB>
                      <a:noFill/>
                    </a:lnB>
                    <a:solidFill>
                      <a:srgbClr val="FFFFFF"/>
                    </a:solidFill>
                  </a:tcPr>
                </a:tc>
                <a:extLst>
                  <a:ext uri="{0D108BD9-81ED-4DB2-BD59-A6C34878D82A}">
                    <a16:rowId xmlns:a16="http://schemas.microsoft.com/office/drawing/2014/main" val="471552926"/>
                  </a:ext>
                </a:extLst>
              </a:tr>
              <a:tr h="905874">
                <a:tc>
                  <a:txBody>
                    <a:bodyPr/>
                    <a:lstStyle/>
                    <a:p>
                      <a:pPr fontAlgn="t"/>
                      <a:r>
                        <a:rPr lang="en-GB" sz="1000">
                          <a:effectLst/>
                        </a:rPr>
                        <a:t>Siblings have the </a:t>
                      </a:r>
                      <a:r>
                        <a:rPr lang="en-GB" sz="1000" b="1">
                          <a:effectLst/>
                        </a:rPr>
                        <a:t>opportunity to participate in their brother or sister’s Children’s Hearings</a:t>
                      </a:r>
                      <a:r>
                        <a:rPr lang="en-GB" sz="1000">
                          <a:effectLst/>
                        </a:rPr>
                        <a:t> where decisions are being taken that will affect them seeing each other. Children’s Hearings rules have been changed to set out the detail of who can take part and what must happen. Read more </a:t>
                      </a:r>
                      <a:r>
                        <a:rPr lang="en-GB" sz="1000" u="none" strike="noStrike">
                          <a:solidFill>
                            <a:srgbClr val="2980B8"/>
                          </a:solidFill>
                          <a:effectLst/>
                          <a:hlinkClick r:id="rId6"/>
                        </a:rPr>
                        <a:t>here</a:t>
                      </a:r>
                      <a:r>
                        <a:rPr lang="en-GB" sz="1000">
                          <a:effectLst/>
                        </a:rPr>
                        <a:t>. </a:t>
                      </a:r>
                    </a:p>
                  </a:txBody>
                  <a:tcPr marL="16132" marR="16132" marT="16132" marB="16132">
                    <a:lnL>
                      <a:noFill/>
                    </a:lnL>
                    <a:lnR>
                      <a:noFill/>
                    </a:lnR>
                    <a:lnT>
                      <a:noFill/>
                    </a:lnT>
                    <a:lnB>
                      <a:noFill/>
                    </a:lnB>
                    <a:solidFill>
                      <a:srgbClr val="FFFFFF"/>
                    </a:solidFill>
                  </a:tcPr>
                </a:tc>
                <a:tc>
                  <a:txBody>
                    <a:bodyPr/>
                    <a:lstStyle/>
                    <a:p>
                      <a:pPr fontAlgn="t"/>
                      <a:r>
                        <a:rPr lang="en-GB" sz="1000" dirty="0">
                          <a:effectLst/>
                        </a:rPr>
                        <a:t>Section 25 of the 2020 Act amending the </a:t>
                      </a:r>
                      <a:r>
                        <a:rPr lang="en-GB" sz="1000" u="none" strike="noStrike" dirty="0">
                          <a:solidFill>
                            <a:srgbClr val="2980B8"/>
                          </a:solidFill>
                          <a:effectLst/>
                          <a:hlinkClick r:id="rId7"/>
                        </a:rPr>
                        <a:t>Children’s Hearings (Scotland) Act 2011</a:t>
                      </a:r>
                      <a:r>
                        <a:rPr lang="en-GB" sz="1000" dirty="0">
                          <a:effectLst/>
                        </a:rPr>
                        <a:t>.</a:t>
                      </a:r>
                    </a:p>
                    <a:p>
                      <a:pPr fontAlgn="t"/>
                      <a:r>
                        <a:rPr lang="en-GB" sz="1000" dirty="0">
                          <a:effectLst/>
                        </a:rPr>
                        <a:t>and</a:t>
                      </a:r>
                    </a:p>
                    <a:p>
                      <a:pPr fontAlgn="t"/>
                      <a:r>
                        <a:rPr lang="en-GB" sz="1000" u="none" strike="noStrike" dirty="0">
                          <a:solidFill>
                            <a:srgbClr val="2980B8"/>
                          </a:solidFill>
                          <a:effectLst/>
                          <a:hlinkClick r:id="rId8"/>
                        </a:rPr>
                        <a:t>The Children’s Hearings (Scotland) Act 2011 (Rules of Procedure in Children’s Hearings) Amendment Rules 2021.</a:t>
                      </a:r>
                      <a:endParaRPr lang="en-GB" sz="1000" dirty="0">
                        <a:effectLst/>
                      </a:endParaRPr>
                    </a:p>
                  </a:txBody>
                  <a:tcPr marL="16132" marR="16132" marT="16132" marB="16132">
                    <a:lnL>
                      <a:noFill/>
                    </a:lnL>
                    <a:lnR>
                      <a:noFill/>
                    </a:lnR>
                    <a:lnT>
                      <a:noFill/>
                    </a:lnT>
                    <a:lnB>
                      <a:noFill/>
                    </a:lnB>
                    <a:solidFill>
                      <a:srgbClr val="FFFFFF"/>
                    </a:solidFill>
                  </a:tcPr>
                </a:tc>
                <a:extLst>
                  <a:ext uri="{0D108BD9-81ED-4DB2-BD59-A6C34878D82A}">
                    <a16:rowId xmlns:a16="http://schemas.microsoft.com/office/drawing/2014/main" val="4275486029"/>
                  </a:ext>
                </a:extLst>
              </a:tr>
              <a:tr h="1160737">
                <a:tc>
                  <a:txBody>
                    <a:bodyPr/>
                    <a:lstStyle/>
                    <a:p>
                      <a:pPr fontAlgn="t"/>
                      <a:r>
                        <a:rPr lang="en-GB" sz="1000" b="1" dirty="0">
                          <a:effectLst/>
                        </a:rPr>
                        <a:t>New duty to place brothers and sister together:</a:t>
                      </a:r>
                      <a:endParaRPr lang="en-GB" sz="1000" dirty="0">
                        <a:effectLst/>
                      </a:endParaRPr>
                    </a:p>
                    <a:p>
                      <a:pPr fontAlgn="t"/>
                      <a:r>
                        <a:rPr lang="en-GB" sz="1000" dirty="0">
                          <a:effectLst/>
                        </a:rPr>
                        <a:t>Where a local authority is considering placing a child with a kinship carer, with a foster carer, or in a residential establishment, and any sibling of the child is looked after or about to be looked after, </a:t>
                      </a:r>
                      <a:r>
                        <a:rPr lang="en-GB" sz="1000" b="1" dirty="0">
                          <a:effectLst/>
                        </a:rPr>
                        <a:t>the local authority must place the siblings, where appropriate, with the same carer or in the same residential establishment, or in homes which are near to each other </a:t>
                      </a:r>
                      <a:r>
                        <a:rPr lang="en-GB" sz="1000" dirty="0">
                          <a:effectLst/>
                        </a:rPr>
                        <a:t>if that would better safeguard and promote the welfare of a child than the siblings living together. In either situation, to decide that a placement is appropriate, the local authority has to be satisfied that it safeguards and promotes the welfare of the child which is the paramount consideration.</a:t>
                      </a:r>
                    </a:p>
                  </a:txBody>
                  <a:tcPr marL="16132" marR="16132" marT="16132" marB="16132">
                    <a:lnL>
                      <a:noFill/>
                    </a:lnL>
                    <a:lnR>
                      <a:noFill/>
                    </a:lnR>
                    <a:lnT>
                      <a:noFill/>
                    </a:lnT>
                    <a:lnB>
                      <a:noFill/>
                    </a:lnB>
                    <a:solidFill>
                      <a:srgbClr val="FFFFFF"/>
                    </a:solidFill>
                  </a:tcPr>
                </a:tc>
                <a:tc>
                  <a:txBody>
                    <a:bodyPr/>
                    <a:lstStyle/>
                    <a:p>
                      <a:pPr fontAlgn="t"/>
                      <a:r>
                        <a:rPr lang="en-GB" sz="1000" u="none" strike="noStrike" dirty="0">
                          <a:solidFill>
                            <a:srgbClr val="2980B8"/>
                          </a:solidFill>
                          <a:effectLst/>
                          <a:hlinkClick r:id="rId9"/>
                        </a:rPr>
                        <a:t>The Looked After Children</a:t>
                      </a:r>
                      <a:br>
                        <a:rPr lang="en-GB" sz="1000" u="none" strike="noStrike" dirty="0">
                          <a:solidFill>
                            <a:srgbClr val="2980B8"/>
                          </a:solidFill>
                          <a:effectLst/>
                          <a:hlinkClick r:id="rId9"/>
                        </a:rPr>
                      </a:br>
                      <a:r>
                        <a:rPr lang="en-GB" sz="1000" u="none" strike="noStrike" dirty="0">
                          <a:solidFill>
                            <a:srgbClr val="2980B8"/>
                          </a:solidFill>
                          <a:effectLst/>
                          <a:hlinkClick r:id="rId9"/>
                        </a:rPr>
                        <a:t>(Scotland) Amendment</a:t>
                      </a:r>
                      <a:br>
                        <a:rPr lang="en-GB" sz="1000" u="none" strike="noStrike" dirty="0">
                          <a:solidFill>
                            <a:srgbClr val="2980B8"/>
                          </a:solidFill>
                          <a:effectLst/>
                          <a:hlinkClick r:id="rId9"/>
                        </a:rPr>
                      </a:br>
                      <a:r>
                        <a:rPr lang="en-GB" sz="1000" u="none" strike="noStrike" dirty="0">
                          <a:solidFill>
                            <a:srgbClr val="2980B8"/>
                          </a:solidFill>
                          <a:effectLst/>
                          <a:hlinkClick r:id="rId9"/>
                        </a:rPr>
                        <a:t>Regulations 2021</a:t>
                      </a:r>
                      <a:endParaRPr lang="en-GB" sz="1000" dirty="0">
                        <a:effectLst/>
                      </a:endParaRPr>
                    </a:p>
                  </a:txBody>
                  <a:tcPr marL="16132" marR="16132" marT="16132" marB="16132">
                    <a:lnL>
                      <a:noFill/>
                    </a:lnL>
                    <a:lnR>
                      <a:noFill/>
                    </a:lnR>
                    <a:lnT>
                      <a:noFill/>
                    </a:lnT>
                    <a:lnB>
                      <a:noFill/>
                    </a:lnB>
                    <a:solidFill>
                      <a:srgbClr val="FFFFFF"/>
                    </a:solidFill>
                  </a:tcPr>
                </a:tc>
                <a:extLst>
                  <a:ext uri="{0D108BD9-81ED-4DB2-BD59-A6C34878D82A}">
                    <a16:rowId xmlns:a16="http://schemas.microsoft.com/office/drawing/2014/main" val="4119252477"/>
                  </a:ext>
                </a:extLst>
              </a:tr>
            </a:tbl>
          </a:graphicData>
        </a:graphic>
      </p:graphicFrame>
      <p:sp>
        <p:nvSpPr>
          <p:cNvPr id="5" name="Rectangle 1"/>
          <p:cNvSpPr>
            <a:spLocks noChangeArrowheads="1"/>
          </p:cNvSpPr>
          <p:nvPr/>
        </p:nvSpPr>
        <p:spPr bwMode="auto">
          <a:xfrm>
            <a:off x="-1" y="-323165"/>
            <a:ext cx="626151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672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878CD1-0743-503C-2D61-6E32675F3F2A}"/>
              </a:ext>
            </a:extLst>
          </p:cNvPr>
          <p:cNvSpPr txBox="1">
            <a:spLocks/>
          </p:cNvSpPr>
          <p:nvPr/>
        </p:nvSpPr>
        <p:spPr>
          <a:xfrm>
            <a:off x="519544" y="670251"/>
            <a:ext cx="11346873" cy="637309"/>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GB" sz="4400" dirty="0">
              <a:solidFill>
                <a:schemeClr val="tx2"/>
              </a:solidFill>
            </a:endParaRPr>
          </a:p>
        </p:txBody>
      </p:sp>
      <p:pic>
        <p:nvPicPr>
          <p:cNvPr id="4" name="Content Placeholder 4" descr="Different colored question marks">
            <a:extLst>
              <a:ext uri="{FF2B5EF4-FFF2-40B4-BE49-F238E27FC236}">
                <a16:creationId xmlns:a16="http://schemas.microsoft.com/office/drawing/2014/main" id="{938E0E0A-EA99-B5DD-CFB5-59A597D2EF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921" r="5731"/>
          <a:stretch/>
        </p:blipFill>
        <p:spPr>
          <a:xfrm>
            <a:off x="-1" y="3473"/>
            <a:ext cx="4440549" cy="6858000"/>
          </a:xfrm>
        </p:spPr>
      </p:pic>
      <p:sp>
        <p:nvSpPr>
          <p:cNvPr id="5" name="Rectangle 4"/>
          <p:cNvSpPr/>
          <p:nvPr/>
        </p:nvSpPr>
        <p:spPr>
          <a:xfrm>
            <a:off x="6458727" y="1053267"/>
            <a:ext cx="2937936" cy="707886"/>
          </a:xfrm>
          <a:prstGeom prst="rect">
            <a:avLst/>
          </a:prstGeom>
        </p:spPr>
        <p:txBody>
          <a:bodyPr wrap="square">
            <a:spAutoFit/>
          </a:bodyPr>
          <a:lstStyle/>
          <a:p>
            <a:pPr algn="ctr"/>
            <a:r>
              <a:rPr lang="en-US" dirty="0">
                <a:solidFill>
                  <a:srgbClr val="960081"/>
                </a:solidFill>
                <a:latin typeface="Proxima Soft" panose="02000506030000020004" pitchFamily="2" charset="0"/>
              </a:rPr>
              <a:t>Any </a:t>
            </a:r>
            <a:r>
              <a:rPr lang="en-US" sz="4000" dirty="0">
                <a:solidFill>
                  <a:srgbClr val="960081"/>
                </a:solidFill>
                <a:latin typeface="Proxima Soft" panose="02000506030000020004" pitchFamily="2" charset="0"/>
              </a:rPr>
              <a:t>Questions?</a:t>
            </a:r>
            <a:endParaRPr lang="en-GB" sz="4000" dirty="0">
              <a:solidFill>
                <a:srgbClr val="960081"/>
              </a:solidFill>
              <a:latin typeface="Proxima Soft" panose="02000506030000020004" pitchFamily="2" charset="0"/>
            </a:endParaRPr>
          </a:p>
        </p:txBody>
      </p:sp>
      <p:sp>
        <p:nvSpPr>
          <p:cNvPr id="6" name="TextBox 5">
            <a:extLst>
              <a:ext uri="{FF2B5EF4-FFF2-40B4-BE49-F238E27FC236}">
                <a16:creationId xmlns:a16="http://schemas.microsoft.com/office/drawing/2014/main" id="{FE143311-54E5-F167-4951-3AE352553035}"/>
              </a:ext>
            </a:extLst>
          </p:cNvPr>
          <p:cNvSpPr txBox="1"/>
          <p:nvPr/>
        </p:nvSpPr>
        <p:spPr>
          <a:xfrm>
            <a:off x="6568442" y="2721888"/>
            <a:ext cx="3368038" cy="461665"/>
          </a:xfrm>
          <a:prstGeom prst="rect">
            <a:avLst/>
          </a:prstGeom>
          <a:noFill/>
        </p:spPr>
        <p:txBody>
          <a:bodyPr wrap="square" rtlCol="0">
            <a:spAutoFit/>
          </a:bodyPr>
          <a:lstStyle/>
          <a:p>
            <a:r>
              <a:rPr lang="en-US" sz="2400" dirty="0">
                <a:solidFill>
                  <a:srgbClr val="007EC2"/>
                </a:solidFill>
                <a:latin typeface="Proxima Soft" panose="02000506030000020004" pitchFamily="2" charset="0"/>
              </a:rPr>
              <a:t>www.clanchildlaw.org</a:t>
            </a:r>
            <a:endParaRPr lang="en-GB" sz="2400" dirty="0">
              <a:solidFill>
                <a:srgbClr val="007EC2"/>
              </a:solidFill>
              <a:latin typeface="Proxima Soft" panose="02000506030000020004" pitchFamily="2" charset="0"/>
            </a:endParaRPr>
          </a:p>
        </p:txBody>
      </p:sp>
      <p:sp>
        <p:nvSpPr>
          <p:cNvPr id="7" name="TextBox 6">
            <a:extLst>
              <a:ext uri="{FF2B5EF4-FFF2-40B4-BE49-F238E27FC236}">
                <a16:creationId xmlns:a16="http://schemas.microsoft.com/office/drawing/2014/main" id="{D4363E97-D891-B5B2-1129-58C8CB5694BD}"/>
              </a:ext>
            </a:extLst>
          </p:cNvPr>
          <p:cNvSpPr txBox="1"/>
          <p:nvPr/>
        </p:nvSpPr>
        <p:spPr>
          <a:xfrm>
            <a:off x="6568442" y="3965694"/>
            <a:ext cx="2981958" cy="461665"/>
          </a:xfrm>
          <a:prstGeom prst="rect">
            <a:avLst/>
          </a:prstGeom>
          <a:noFill/>
        </p:spPr>
        <p:txBody>
          <a:bodyPr wrap="square">
            <a:spAutoFit/>
          </a:bodyPr>
          <a:lstStyle/>
          <a:p>
            <a:r>
              <a:rPr lang="en-GB" sz="2400" dirty="0">
                <a:solidFill>
                  <a:srgbClr val="007EC2"/>
                </a:solidFill>
                <a:effectLst/>
                <a:latin typeface="Proxima Soft" panose="02000506030000020004" pitchFamily="2" charset="0"/>
                <a:ea typeface="Calibri" panose="020F0502020204030204" pitchFamily="34" charset="0"/>
                <a:cs typeface="Times New Roman" panose="02020603050405020304" pitchFamily="18" charset="0"/>
              </a:rPr>
              <a:t>0808 129 0522 </a:t>
            </a:r>
            <a:endParaRPr lang="en-GB" sz="2400" dirty="0">
              <a:solidFill>
                <a:srgbClr val="007EC2"/>
              </a:solidFill>
              <a:latin typeface="Proxima Soft" panose="02000506030000020004" pitchFamily="2" charset="0"/>
            </a:endParaRPr>
          </a:p>
        </p:txBody>
      </p:sp>
      <p:sp>
        <p:nvSpPr>
          <p:cNvPr id="8" name="TextBox 7">
            <a:extLst>
              <a:ext uri="{FF2B5EF4-FFF2-40B4-BE49-F238E27FC236}">
                <a16:creationId xmlns:a16="http://schemas.microsoft.com/office/drawing/2014/main" id="{5DAF91B0-1611-60D7-34F2-BB9F4D23C4FA}"/>
              </a:ext>
            </a:extLst>
          </p:cNvPr>
          <p:cNvSpPr txBox="1"/>
          <p:nvPr/>
        </p:nvSpPr>
        <p:spPr>
          <a:xfrm>
            <a:off x="6568442" y="5388094"/>
            <a:ext cx="3368038" cy="430887"/>
          </a:xfrm>
          <a:prstGeom prst="rect">
            <a:avLst/>
          </a:prstGeom>
          <a:noFill/>
        </p:spPr>
        <p:txBody>
          <a:bodyPr wrap="square">
            <a:spAutoFit/>
          </a:bodyPr>
          <a:lstStyle/>
          <a:p>
            <a:r>
              <a:rPr lang="en-GB" sz="2200" dirty="0">
                <a:solidFill>
                  <a:srgbClr val="007EC2"/>
                </a:solidFill>
                <a:latin typeface="Proxima Soft" panose="02000506030000020004" pitchFamily="2" charset="0"/>
                <a:ea typeface="Calibri" panose="020F0502020204030204" pitchFamily="34" charset="0"/>
                <a:cs typeface="Times New Roman" panose="02020603050405020304" pitchFamily="18" charset="0"/>
                <a:hlinkClick r:id="rId3"/>
              </a:rPr>
              <a:t>helpline</a:t>
            </a:r>
            <a:r>
              <a:rPr lang="en-GB" sz="2200" dirty="0">
                <a:solidFill>
                  <a:srgbClr val="007EC2"/>
                </a:solidFill>
                <a:effectLst/>
                <a:latin typeface="Proxima Soft" panose="02000506030000020004" pitchFamily="2" charset="0"/>
                <a:ea typeface="Calibri" panose="020F0502020204030204" pitchFamily="34" charset="0"/>
                <a:cs typeface="Times New Roman" panose="02020603050405020304" pitchFamily="18" charset="0"/>
                <a:hlinkClick r:id="rId3"/>
              </a:rPr>
              <a:t>@clanchildlaw.org</a:t>
            </a:r>
            <a:endParaRPr lang="en-GB" sz="2200" dirty="0">
              <a:solidFill>
                <a:srgbClr val="007EC2"/>
              </a:solidFill>
              <a:latin typeface="Proxima Soft" panose="02000506030000020004" pitchFamily="2" charset="0"/>
            </a:endParaRPr>
          </a:p>
        </p:txBody>
      </p:sp>
    </p:spTree>
    <p:extLst>
      <p:ext uri="{BB962C8B-B14F-4D97-AF65-F5344CB8AC3E}">
        <p14:creationId xmlns:p14="http://schemas.microsoft.com/office/powerpoint/2010/main" val="325596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AECD1F-01FB-9556-50C4-EB7D7F3E6CBD}"/>
              </a:ext>
            </a:extLst>
          </p:cNvPr>
          <p:cNvSpPr>
            <a:spLocks noGrp="1"/>
          </p:cNvSpPr>
          <p:nvPr>
            <p:ph type="title"/>
          </p:nvPr>
        </p:nvSpPr>
        <p:spPr>
          <a:xfrm>
            <a:off x="613611" y="1455821"/>
            <a:ext cx="9889743" cy="4620126"/>
          </a:xfrm>
        </p:spPr>
        <p:txBody>
          <a:bodyPr>
            <a:normAutofit fontScale="90000"/>
          </a:bodyPr>
          <a:lstStyle/>
          <a:p>
            <a:pPr fontAlgn="base"/>
            <a:br>
              <a:rPr lang="en-US" sz="2200" b="1" dirty="0"/>
            </a:br>
            <a:br>
              <a:rPr lang="en-US" sz="2200" b="1" dirty="0"/>
            </a:br>
            <a:br>
              <a:rPr lang="en-US" sz="2200" b="1" dirty="0"/>
            </a:br>
            <a:br>
              <a:rPr lang="en-US" sz="2200" b="1" dirty="0"/>
            </a:br>
            <a:br>
              <a:rPr lang="en-US" sz="2200" b="1" dirty="0"/>
            </a:br>
            <a:br>
              <a:rPr lang="en-US" sz="2200" b="1" dirty="0"/>
            </a:br>
            <a:br>
              <a:rPr lang="en-US" sz="2200" b="1" dirty="0"/>
            </a:br>
            <a:br>
              <a:rPr lang="en-US" sz="2200" b="1" dirty="0"/>
            </a:br>
            <a:br>
              <a:rPr lang="en-US" sz="2200" b="1" dirty="0"/>
            </a:br>
            <a:br>
              <a:rPr lang="en-US" sz="2200" b="1" dirty="0"/>
            </a:br>
            <a:r>
              <a:rPr lang="en-US" sz="2200" b="1" dirty="0">
                <a:solidFill>
                  <a:srgbClr val="00B050"/>
                </a:solidFill>
              </a:rPr>
              <a:t>2015</a:t>
            </a:r>
            <a:r>
              <a:rPr lang="en-US" sz="2200" dirty="0"/>
              <a:t>  </a:t>
            </a:r>
            <a:r>
              <a:rPr lang="en-GB" sz="2200" b="1" dirty="0"/>
              <a:t>Individuals working on issue of Sibling Contact and Estrangement start to connect at </a:t>
            </a:r>
            <a:r>
              <a:rPr lang="en-GB" sz="2200" b="1" dirty="0">
                <a:solidFill>
                  <a:srgbClr val="0070C0"/>
                </a:solidFill>
              </a:rPr>
              <a:t>Clan </a:t>
            </a:r>
            <a:r>
              <a:rPr lang="en-GB" sz="2200" b="1" dirty="0" err="1">
                <a:solidFill>
                  <a:srgbClr val="0070C0"/>
                </a:solidFill>
              </a:rPr>
              <a:t>Childlaw</a:t>
            </a:r>
            <a:r>
              <a:rPr lang="en-GB" sz="2200" b="1" dirty="0">
                <a:solidFill>
                  <a:srgbClr val="0070C0"/>
                </a:solidFill>
              </a:rPr>
              <a:t> launch event for publication ‘Promoting Sibling Contact for Looked After Children’.</a:t>
            </a:r>
            <a:br>
              <a:rPr lang="en-GB" sz="2200" b="1" dirty="0"/>
            </a:br>
            <a:br>
              <a:rPr lang="en-GB" sz="2200" b="1" dirty="0"/>
            </a:br>
            <a:r>
              <a:rPr lang="en-GB" sz="2200" b="1" dirty="0">
                <a:solidFill>
                  <a:srgbClr val="00B050"/>
                </a:solidFill>
              </a:rPr>
              <a:t>2016</a:t>
            </a:r>
            <a:r>
              <a:rPr lang="en-GB" sz="2200" b="1" dirty="0"/>
              <a:t>  Work intensifies among the future SUFS partners to advance issues. Dr Chris Jones (Strathclyde University) and Dr Gillian Henderson (SCRA) conduct joint research on Supporting Sibling Relationships of Children in Permanent Fostering and Adoptive Families.</a:t>
            </a:r>
            <a:br>
              <a:rPr lang="en-GB" sz="2200" b="1" dirty="0"/>
            </a:br>
            <a:br>
              <a:rPr lang="en-GB" sz="2200" b="1" dirty="0"/>
            </a:br>
            <a:r>
              <a:rPr lang="en-GB" sz="2200" b="1" dirty="0">
                <a:solidFill>
                  <a:srgbClr val="00B050"/>
                </a:solidFill>
              </a:rPr>
              <a:t>2017 </a:t>
            </a:r>
            <a:r>
              <a:rPr lang="en-GB" sz="2200" b="1" dirty="0"/>
              <a:t> Research by Dr Christine Jones (Strathclyde University) and Dr Gillian Henderson (SCRA) on supporting sibling relationships is published in February and SUFS starts to take shape.</a:t>
            </a:r>
            <a:br>
              <a:rPr lang="en-GB" sz="2200" dirty="0"/>
            </a:br>
            <a:r>
              <a:rPr lang="en-GB" sz="2200" b="1" dirty="0"/>
              <a:t>Chris Jones brings together interested organisations and individuals and in September 2017, partners meet for first time as SUFS. Work begins on SUFS’ website and launch event. Young people begin to record their stories to raise awareness.</a:t>
            </a:r>
            <a:br>
              <a:rPr lang="en-GB" sz="2200" b="1" dirty="0"/>
            </a:br>
            <a:br>
              <a:rPr lang="en-GB" sz="2200" dirty="0"/>
            </a:br>
            <a:r>
              <a:rPr lang="en-GB" sz="2200" b="1" dirty="0">
                <a:solidFill>
                  <a:srgbClr val="00B050"/>
                </a:solidFill>
              </a:rPr>
              <a:t>2018</a:t>
            </a:r>
            <a:r>
              <a:rPr lang="en-GB" sz="2200" b="1" dirty="0"/>
              <a:t> SUFS launch</a:t>
            </a:r>
            <a:br>
              <a:rPr lang="en-GB" sz="1300" dirty="0"/>
            </a:br>
            <a:endParaRPr lang="en-US" sz="1600" dirty="0"/>
          </a:p>
        </p:txBody>
      </p:sp>
    </p:spTree>
    <p:extLst>
      <p:ext uri="{BB962C8B-B14F-4D97-AF65-F5344CB8AC3E}">
        <p14:creationId xmlns:p14="http://schemas.microsoft.com/office/powerpoint/2010/main" val="20164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9" y="1227221"/>
            <a:ext cx="11059427" cy="4942662"/>
          </a:xfrm>
        </p:spPr>
        <p:txBody>
          <a:bodyPr>
            <a:normAutofit/>
          </a:bodyPr>
          <a:lstStyle/>
          <a:p>
            <a:endParaRPr lang="en-GB" b="1" dirty="0">
              <a:solidFill>
                <a:srgbClr val="0070C0"/>
              </a:solidFill>
            </a:endParaRPr>
          </a:p>
          <a:p>
            <a:r>
              <a:rPr lang="en-GB" b="1" dirty="0">
                <a:solidFill>
                  <a:srgbClr val="00B050"/>
                </a:solidFill>
              </a:rPr>
              <a:t>2019</a:t>
            </a:r>
            <a:r>
              <a:rPr lang="en-GB" dirty="0">
                <a:solidFill>
                  <a:srgbClr val="0070C0"/>
                </a:solidFill>
              </a:rPr>
              <a:t>  </a:t>
            </a:r>
            <a:r>
              <a:rPr lang="en-GB" b="1" dirty="0">
                <a:solidFill>
                  <a:srgbClr val="0070C0"/>
                </a:solidFill>
              </a:rPr>
              <a:t>At a conference on Sibling Contact held by SUFS partners Clan </a:t>
            </a:r>
            <a:r>
              <a:rPr lang="en-GB" b="1" dirty="0" err="1">
                <a:solidFill>
                  <a:srgbClr val="0070C0"/>
                </a:solidFill>
              </a:rPr>
              <a:t>Childlaw</a:t>
            </a:r>
            <a:r>
              <a:rPr lang="en-GB" b="1" dirty="0">
                <a:solidFill>
                  <a:srgbClr val="0070C0"/>
                </a:solidFill>
              </a:rPr>
              <a:t> and STAR in March, Minister for Children and Young People’s announcement that they will bring forward Bill to change the law. </a:t>
            </a:r>
            <a:br>
              <a:rPr lang="en-GB" dirty="0">
                <a:solidFill>
                  <a:schemeClr val="tx1"/>
                </a:solidFill>
              </a:rPr>
            </a:br>
            <a:r>
              <a:rPr lang="en-GB" b="1" dirty="0">
                <a:solidFill>
                  <a:schemeClr val="tx1"/>
                </a:solidFill>
              </a:rPr>
              <a:t>SUFS partners campaign jointly to support and improve the Bill.</a:t>
            </a:r>
            <a:br>
              <a:rPr lang="en-GB" dirty="0">
                <a:solidFill>
                  <a:schemeClr val="tx1"/>
                </a:solidFill>
              </a:rPr>
            </a:br>
            <a:r>
              <a:rPr lang="en-GB" b="1" dirty="0">
                <a:solidFill>
                  <a:schemeClr val="tx1"/>
                </a:solidFill>
              </a:rPr>
              <a:t>SUFS contri</a:t>
            </a:r>
            <a:r>
              <a:rPr lang="en-GB" b="1" dirty="0"/>
              <a:t>butes to the work of the Independent Care Review on supporting siblings as a key area in the work to overhaul Scotland’s care system.</a:t>
            </a:r>
          </a:p>
          <a:p>
            <a:br>
              <a:rPr lang="en-GB" dirty="0"/>
            </a:br>
            <a:br>
              <a:rPr lang="en-GB" dirty="0">
                <a:solidFill>
                  <a:srgbClr val="00B050"/>
                </a:solidFill>
              </a:rPr>
            </a:br>
            <a:r>
              <a:rPr lang="en-GB" sz="2400" b="1" dirty="0">
                <a:solidFill>
                  <a:srgbClr val="00B050"/>
                </a:solidFill>
              </a:rPr>
              <a:t>2020  </a:t>
            </a:r>
            <a:r>
              <a:rPr lang="en-GB" sz="2400" b="1" dirty="0">
                <a:solidFill>
                  <a:srgbClr val="0070C0"/>
                </a:solidFill>
              </a:rPr>
              <a:t>UK Supreme Court issues its judgement in June in Scottish cases on sibling rights in the Children’s Hearing System, ABC and XY</a:t>
            </a:r>
            <a:br>
              <a:rPr lang="en-GB" sz="2400" b="1" dirty="0">
                <a:solidFill>
                  <a:srgbClr val="0070C0"/>
                </a:solidFill>
              </a:rPr>
            </a:br>
            <a:br>
              <a:rPr lang="en-GB" sz="2400" b="1" dirty="0">
                <a:solidFill>
                  <a:srgbClr val="0070C0"/>
                </a:solidFill>
              </a:rPr>
            </a:br>
            <a:endParaRPr lang="en-GB" sz="2400" dirty="0"/>
          </a:p>
        </p:txBody>
      </p:sp>
    </p:spTree>
    <p:extLst>
      <p:ext uri="{BB962C8B-B14F-4D97-AF65-F5344CB8AC3E}">
        <p14:creationId xmlns:p14="http://schemas.microsoft.com/office/powerpoint/2010/main" val="161628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ABC v Principal Reporter</a:t>
            </a:r>
            <a:br>
              <a:rPr lang="en-GB" b="1" dirty="0"/>
            </a:b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dirty="0"/>
              <a:t>ABC was aged 14 years. His brother was aged seven years. ABC attended at the children’s hearing of his brother in September 2017 and was asked to leave. The children’s hearing made a condition that regulated the contact between the brothers, without him being present. </a:t>
            </a:r>
          </a:p>
          <a:p>
            <a:pPr>
              <a:buFont typeface="Wingdings" panose="05000000000000000000" pitchFamily="2" charset="2"/>
              <a:buChar char="§"/>
            </a:pPr>
            <a:r>
              <a:rPr lang="en-US" dirty="0"/>
              <a:t>Was this a breach of his ‘right to a family life’ under Article 8 of the European Convention of Human Rights? We took it to court to find out, arguing that it </a:t>
            </a:r>
            <a:r>
              <a:rPr lang="en-US" b="1" dirty="0"/>
              <a:t>was</a:t>
            </a:r>
            <a:r>
              <a:rPr lang="en-US" dirty="0"/>
              <a:t> a breach</a:t>
            </a:r>
            <a:endParaRPr lang="en-GB" dirty="0"/>
          </a:p>
          <a:p>
            <a:pPr>
              <a:buFont typeface="Wingdings" panose="05000000000000000000" pitchFamily="2" charset="2"/>
              <a:buChar char="§"/>
            </a:pPr>
            <a:r>
              <a:rPr lang="en-GB" dirty="0"/>
              <a:t>The case went through every possible level of the legal system in Scotland, and then to the Supreme Court </a:t>
            </a:r>
          </a:p>
          <a:p>
            <a:pPr>
              <a:buFont typeface="Wingdings" panose="05000000000000000000" pitchFamily="2" charset="2"/>
              <a:buChar char="§"/>
            </a:pPr>
            <a:r>
              <a:rPr lang="en-GB" dirty="0"/>
              <a:t>The judgment was handed down on 18 June 2020. The decision was that there was no breach of article 8. However the Supreme Court recognised that the case had “served to uncover a gap in the children’s hearings system” (para 52).</a:t>
            </a:r>
          </a:p>
          <a:p>
            <a:endParaRPr lang="en-GB" dirty="0"/>
          </a:p>
        </p:txBody>
      </p:sp>
    </p:spTree>
    <p:extLst>
      <p:ext uri="{BB962C8B-B14F-4D97-AF65-F5344CB8AC3E}">
        <p14:creationId xmlns:p14="http://schemas.microsoft.com/office/powerpoint/2010/main" val="171510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441" y="1094874"/>
            <a:ext cx="9348537" cy="3416320"/>
          </a:xfrm>
          <a:prstGeom prst="rect">
            <a:avLst/>
          </a:prstGeom>
        </p:spPr>
        <p:txBody>
          <a:bodyPr wrap="square">
            <a:spAutoFit/>
          </a:bodyPr>
          <a:lstStyle/>
          <a:p>
            <a:r>
              <a:rPr lang="en-US" sz="2400" dirty="0">
                <a:solidFill>
                  <a:srgbClr val="007EC2"/>
                </a:solidFill>
                <a:latin typeface="Proxima Soft" panose="02000506030000020004" pitchFamily="2" charset="0"/>
              </a:rPr>
              <a:t>“Siblings can be as important as parents in the lives of those who have them. </a:t>
            </a:r>
          </a:p>
          <a:p>
            <a:r>
              <a:rPr lang="en-US" sz="2400" dirty="0">
                <a:solidFill>
                  <a:srgbClr val="007EC2"/>
                </a:solidFill>
                <a:latin typeface="Proxima Soft" panose="02000506030000020004" pitchFamily="2" charset="0"/>
              </a:rPr>
              <a:t>While parents have been likened to the doctors doing their ward rounds to see the bigger picture, siblings have been likened to the nurses: they are there every day. "</a:t>
            </a:r>
            <a:br>
              <a:rPr lang="en-US" sz="2400" dirty="0">
                <a:solidFill>
                  <a:srgbClr val="007EC2"/>
                </a:solidFill>
                <a:latin typeface="Proxima Soft" panose="02000506030000020004" pitchFamily="2" charset="0"/>
              </a:rPr>
            </a:br>
            <a:endParaRPr lang="en-US" sz="2400" dirty="0">
              <a:solidFill>
                <a:srgbClr val="007EC2"/>
              </a:solidFill>
              <a:latin typeface="Proxima Soft" panose="02000506030000020004" pitchFamily="2" charset="0"/>
            </a:endParaRPr>
          </a:p>
          <a:p>
            <a:endParaRPr lang="en-US" sz="2400" dirty="0">
              <a:solidFill>
                <a:srgbClr val="007EC2"/>
              </a:solidFill>
              <a:latin typeface="Proxima Soft" panose="02000506030000020004" pitchFamily="2" charset="0"/>
            </a:endParaRPr>
          </a:p>
          <a:p>
            <a:r>
              <a:rPr lang="en-US" sz="2400" dirty="0">
                <a:solidFill>
                  <a:srgbClr val="007EC2"/>
                </a:solidFill>
                <a:latin typeface="Proxima Soft" panose="02000506030000020004" pitchFamily="2" charset="0"/>
              </a:rPr>
              <a:t>(White &amp; Hughes, Why Siblings Matter: The Role of Brother and Sister Relationships in Development and Wellbeing (2018)).</a:t>
            </a:r>
          </a:p>
          <a:p>
            <a:br>
              <a:rPr lang="en-US" sz="2400" dirty="0">
                <a:solidFill>
                  <a:srgbClr val="007EC2"/>
                </a:solidFill>
                <a:latin typeface="Proxima Soft" panose="02000506030000020004" pitchFamily="2" charset="0"/>
              </a:rPr>
            </a:br>
            <a:r>
              <a:rPr lang="en-US" sz="2400" dirty="0">
                <a:solidFill>
                  <a:srgbClr val="007EC2"/>
                </a:solidFill>
                <a:latin typeface="Proxima Soft" panose="02000506030000020004" pitchFamily="2" charset="0"/>
              </a:rPr>
              <a:t>Quoted by UKSC in Paragraph 1 of ABC v Principal Reporter [2020] UKSC 26</a:t>
            </a:r>
          </a:p>
        </p:txBody>
      </p:sp>
    </p:spTree>
    <p:extLst>
      <p:ext uri="{BB962C8B-B14F-4D97-AF65-F5344CB8AC3E}">
        <p14:creationId xmlns:p14="http://schemas.microsoft.com/office/powerpoint/2010/main" val="421602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568" y="1419726"/>
            <a:ext cx="10939112" cy="4449368"/>
          </a:xfrm>
        </p:spPr>
        <p:txBody>
          <a:bodyPr>
            <a:normAutofit/>
          </a:bodyPr>
          <a:lstStyle/>
          <a:p>
            <a:r>
              <a:rPr lang="en-GB" b="1" dirty="0">
                <a:solidFill>
                  <a:schemeClr val="tx1"/>
                </a:solidFill>
              </a:rPr>
              <a:t>2020  SUFS work supporting the new law continues and key improvements are made to the draft law in response to SUFS’ campaign. </a:t>
            </a:r>
            <a:r>
              <a:rPr lang="en-GB" b="1" dirty="0">
                <a:solidFill>
                  <a:srgbClr val="0070C0"/>
                </a:solidFill>
              </a:rPr>
              <a:t>The Children (Scotland) Act 2020 passes in August. </a:t>
            </a:r>
            <a:br>
              <a:rPr lang="en-GB" b="1" dirty="0">
                <a:solidFill>
                  <a:srgbClr val="0070C0"/>
                </a:solidFill>
              </a:rPr>
            </a:br>
            <a:br>
              <a:rPr lang="en-GB" b="1" dirty="0">
                <a:solidFill>
                  <a:srgbClr val="0070C0"/>
                </a:solidFill>
              </a:rPr>
            </a:br>
            <a:r>
              <a:rPr lang="en-GB" b="1" dirty="0">
                <a:solidFill>
                  <a:srgbClr val="0070C0"/>
                </a:solidFill>
              </a:rPr>
              <a:t>2021  New Rules of Procedure in Children’s Hearings with new rules for sibling participation approved in February</a:t>
            </a:r>
            <a:br>
              <a:rPr lang="en-GB" dirty="0">
                <a:solidFill>
                  <a:srgbClr val="0070C0"/>
                </a:solidFill>
              </a:rPr>
            </a:br>
            <a:r>
              <a:rPr lang="en-GB" b="1" dirty="0"/>
              <a:t>CELCIS develops Practice Guidance to accompany legislative changes to uphold the rights and meet the needs of brothers and sisters with care experience – SUFS contributes its expertise</a:t>
            </a:r>
            <a:br>
              <a:rPr lang="en-GB" dirty="0"/>
            </a:br>
            <a:r>
              <a:rPr lang="en-GB" b="1" dirty="0">
                <a:solidFill>
                  <a:srgbClr val="0070C0"/>
                </a:solidFill>
              </a:rPr>
              <a:t>New laws and rules come into force on 26th July 2021</a:t>
            </a:r>
            <a:br>
              <a:rPr lang="en-GB" dirty="0"/>
            </a:br>
            <a:br>
              <a:rPr lang="en-GB" dirty="0"/>
            </a:br>
            <a:r>
              <a:rPr lang="en-GB" b="1" dirty="0"/>
              <a:t>2023 Community of Practice starts to meet</a:t>
            </a:r>
            <a:br>
              <a:rPr lang="en-GB" sz="1800" b="1" dirty="0">
                <a:solidFill>
                  <a:srgbClr val="0070C0"/>
                </a:solidFill>
              </a:rPr>
            </a:br>
            <a:endParaRPr lang="en-GB" sz="1800" dirty="0"/>
          </a:p>
        </p:txBody>
      </p:sp>
    </p:spTree>
    <p:extLst>
      <p:ext uri="{BB962C8B-B14F-4D97-AF65-F5344CB8AC3E}">
        <p14:creationId xmlns:p14="http://schemas.microsoft.com/office/powerpoint/2010/main" val="63506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60081"/>
                </a:solidFill>
              </a:rPr>
              <a:t>Duties on Local Authorities – the headlines</a:t>
            </a:r>
            <a:endParaRPr lang="en-GB" dirty="0"/>
          </a:p>
        </p:txBody>
      </p:sp>
      <p:sp>
        <p:nvSpPr>
          <p:cNvPr id="3" name="Content Placeholder 2"/>
          <p:cNvSpPr>
            <a:spLocks noGrp="1"/>
          </p:cNvSpPr>
          <p:nvPr>
            <p:ph idx="1"/>
          </p:nvPr>
        </p:nvSpPr>
        <p:spPr>
          <a:xfrm>
            <a:off x="1371600" y="2502568"/>
            <a:ext cx="9784080" cy="3366526"/>
          </a:xfrm>
        </p:spPr>
        <p:txBody>
          <a:bodyPr>
            <a:normAutofit/>
          </a:bodyPr>
          <a:lstStyle/>
          <a:p>
            <a:r>
              <a:rPr lang="en-US" sz="2800" dirty="0">
                <a:solidFill>
                  <a:srgbClr val="007EC2"/>
                </a:solidFill>
                <a:latin typeface="+mj-lt"/>
              </a:rPr>
              <a:t>1. To make sure that siblings live together if it is safe</a:t>
            </a:r>
          </a:p>
          <a:p>
            <a:endParaRPr lang="en-US" sz="2800" dirty="0">
              <a:solidFill>
                <a:srgbClr val="007EC2"/>
              </a:solidFill>
              <a:latin typeface="+mj-lt"/>
            </a:endParaRPr>
          </a:p>
          <a:p>
            <a:r>
              <a:rPr lang="en-US" sz="2800" dirty="0">
                <a:solidFill>
                  <a:srgbClr val="007EC2"/>
                </a:solidFill>
                <a:latin typeface="+mj-lt"/>
              </a:rPr>
              <a:t>2. To promote sibling contact</a:t>
            </a:r>
          </a:p>
          <a:p>
            <a:endParaRPr lang="en-US" sz="2800" dirty="0">
              <a:solidFill>
                <a:srgbClr val="007EC2"/>
              </a:solidFill>
              <a:latin typeface="+mj-lt"/>
            </a:endParaRPr>
          </a:p>
          <a:p>
            <a:r>
              <a:rPr lang="en-US" sz="2800" dirty="0">
                <a:solidFill>
                  <a:srgbClr val="007EC2"/>
                </a:solidFill>
                <a:latin typeface="+mj-lt"/>
              </a:rPr>
              <a:t>3. To take the views of siblings into account when making decisions</a:t>
            </a:r>
          </a:p>
          <a:p>
            <a:endParaRPr lang="en-GB" sz="2800" dirty="0">
              <a:solidFill>
                <a:srgbClr val="007EC2"/>
              </a:solidFill>
              <a:latin typeface="+mj-lt"/>
            </a:endParaRPr>
          </a:p>
        </p:txBody>
      </p:sp>
    </p:spTree>
    <p:extLst>
      <p:ext uri="{BB962C8B-B14F-4D97-AF65-F5344CB8AC3E}">
        <p14:creationId xmlns:p14="http://schemas.microsoft.com/office/powerpoint/2010/main" val="373633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Children’s Hearing – becoming a participation individual</a:t>
            </a:r>
            <a:endParaRPr lang="en-GB" dirty="0">
              <a:solidFill>
                <a:schemeClr val="accent1"/>
              </a:solidFill>
            </a:endParaRPr>
          </a:p>
        </p:txBody>
      </p:sp>
      <p:sp>
        <p:nvSpPr>
          <p:cNvPr id="3" name="Content Placeholder 2"/>
          <p:cNvSpPr>
            <a:spLocks noGrp="1"/>
          </p:cNvSpPr>
          <p:nvPr>
            <p:ph idx="1"/>
          </p:nvPr>
        </p:nvSpPr>
        <p:spPr>
          <a:xfrm>
            <a:off x="1084217" y="1845734"/>
            <a:ext cx="10058400" cy="4023360"/>
          </a:xfrm>
        </p:spPr>
        <p:txBody>
          <a:bodyPr/>
          <a:lstStyle/>
          <a:p>
            <a:pPr>
              <a:buFont typeface="Wingdings" panose="05000000000000000000" pitchFamily="2" charset="2"/>
              <a:buChar char="§"/>
            </a:pPr>
            <a:r>
              <a:rPr lang="en-US" dirty="0"/>
              <a:t> </a:t>
            </a:r>
            <a:r>
              <a:rPr lang="en-US" sz="2200" dirty="0"/>
              <a:t>Children and young people have the right to ask to participate in their siblings’ hearings</a:t>
            </a:r>
          </a:p>
          <a:p>
            <a:pPr>
              <a:buFont typeface="Wingdings" panose="05000000000000000000" pitchFamily="2" charset="2"/>
              <a:buChar char="§"/>
            </a:pPr>
            <a:r>
              <a:rPr lang="en-US" sz="2200" dirty="0"/>
              <a:t>The Reporter can decide that the Young Person meets the criteria and invite them</a:t>
            </a:r>
          </a:p>
          <a:p>
            <a:pPr>
              <a:buFont typeface="Wingdings" panose="05000000000000000000" pitchFamily="2" charset="2"/>
              <a:buChar char="§"/>
            </a:pPr>
            <a:r>
              <a:rPr lang="en-US" sz="2200" dirty="0"/>
              <a:t>The child or young person can request to become a ‘participation individual’. The Reporter can make a decision about this, or they can arrange a pre-hearing Panel for the Panel to decide whether to grant the status. </a:t>
            </a:r>
          </a:p>
          <a:p>
            <a:pPr>
              <a:buFont typeface="Wingdings" panose="05000000000000000000" pitchFamily="2" charset="2"/>
              <a:buChar char="§"/>
            </a:pPr>
            <a:r>
              <a:rPr lang="en-US" sz="2200" dirty="0"/>
              <a:t>A young person </a:t>
            </a:r>
            <a:r>
              <a:rPr lang="en-US" sz="2200"/>
              <a:t>very often </a:t>
            </a:r>
            <a:r>
              <a:rPr lang="en-US" sz="2200" dirty="0"/>
              <a:t>need advocacy support to access the above, </a:t>
            </a:r>
            <a:r>
              <a:rPr lang="en-US" sz="2200"/>
              <a:t>and may </a:t>
            </a:r>
            <a:r>
              <a:rPr lang="en-US" sz="2200" dirty="0"/>
              <a:t>require a lawyer</a:t>
            </a:r>
            <a:endParaRPr lang="en-GB" sz="2200" dirty="0"/>
          </a:p>
        </p:txBody>
      </p:sp>
    </p:spTree>
    <p:extLst>
      <p:ext uri="{BB962C8B-B14F-4D97-AF65-F5344CB8AC3E}">
        <p14:creationId xmlns:p14="http://schemas.microsoft.com/office/powerpoint/2010/main" val="84263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F8D2-61FE-6FD4-395E-DABAB6B82AD2}"/>
              </a:ext>
            </a:extLst>
          </p:cNvPr>
          <p:cNvSpPr>
            <a:spLocks noGrp="1"/>
          </p:cNvSpPr>
          <p:nvPr>
            <p:ph type="title"/>
          </p:nvPr>
        </p:nvSpPr>
        <p:spPr/>
        <p:txBody>
          <a:bodyPr>
            <a:normAutofit/>
          </a:bodyPr>
          <a:lstStyle/>
          <a:p>
            <a:r>
              <a:rPr lang="en-US" sz="2800" u="sng" dirty="0"/>
              <a:t>ANYONE CAN SEEK PARTICIPATION INDIVIDUAL STATUS</a:t>
            </a:r>
            <a:r>
              <a:rPr lang="en-US" sz="2800" dirty="0"/>
              <a:t> as long as they meet the criteria set out in the legislation:</a:t>
            </a:r>
            <a:endParaRPr lang="en-GB" sz="2800" u="sng" dirty="0"/>
          </a:p>
        </p:txBody>
      </p:sp>
      <p:sp>
        <p:nvSpPr>
          <p:cNvPr id="3" name="Content Placeholder 2">
            <a:extLst>
              <a:ext uri="{FF2B5EF4-FFF2-40B4-BE49-F238E27FC236}">
                <a16:creationId xmlns:a16="http://schemas.microsoft.com/office/drawing/2014/main" id="{488FF733-23F9-D512-EEBA-A6714312E541}"/>
              </a:ext>
            </a:extLst>
          </p:cNvPr>
          <p:cNvSpPr>
            <a:spLocks noGrp="1"/>
          </p:cNvSpPr>
          <p:nvPr>
            <p:ph idx="1"/>
          </p:nvPr>
        </p:nvSpPr>
        <p:spPr/>
        <p:txBody>
          <a:bodyPr>
            <a:normAutofit fontScale="92500" lnSpcReduction="10000"/>
          </a:bodyPr>
          <a:lstStyle/>
          <a:p>
            <a:pPr algn="l">
              <a:buFont typeface="Arial" panose="020B0604020202020204" pitchFamily="34" charset="0"/>
              <a:buChar char="•"/>
            </a:pPr>
            <a:endParaRPr lang="en-US" sz="2400" dirty="0">
              <a:solidFill>
                <a:srgbClr val="0070C0"/>
              </a:solidFill>
              <a:latin typeface="+mj-lt"/>
            </a:endParaRPr>
          </a:p>
          <a:p>
            <a:pPr algn="l">
              <a:buFont typeface="Arial" panose="020B0604020202020204" pitchFamily="34" charset="0"/>
              <a:buChar char="•"/>
            </a:pPr>
            <a:r>
              <a:rPr lang="en-US" sz="2400" dirty="0">
                <a:solidFill>
                  <a:srgbClr val="0070C0"/>
                </a:solidFill>
                <a:latin typeface="+mj-lt"/>
              </a:rPr>
              <a:t>They</a:t>
            </a:r>
            <a:r>
              <a:rPr lang="en-US" sz="2400" b="0" i="0" dirty="0">
                <a:solidFill>
                  <a:srgbClr val="0070C0"/>
                </a:solidFill>
                <a:effectLst/>
                <a:latin typeface="+mj-lt"/>
              </a:rPr>
              <a:t> are living with, or have lived with their brother or sister</a:t>
            </a:r>
          </a:p>
          <a:p>
            <a:pPr algn="l">
              <a:buFont typeface="Arial" panose="020B0604020202020204" pitchFamily="34" charset="0"/>
              <a:buChar char="•"/>
            </a:pPr>
            <a:r>
              <a:rPr lang="en-US" sz="2400" dirty="0">
                <a:solidFill>
                  <a:srgbClr val="0070C0"/>
                </a:solidFill>
                <a:latin typeface="+mj-lt"/>
              </a:rPr>
              <a:t>They</a:t>
            </a:r>
            <a:r>
              <a:rPr lang="en-US" sz="2400" b="0" i="0" dirty="0">
                <a:solidFill>
                  <a:srgbClr val="0070C0"/>
                </a:solidFill>
                <a:effectLst/>
                <a:latin typeface="+mj-lt"/>
              </a:rPr>
              <a:t> have an ongoing relationship with </a:t>
            </a:r>
            <a:r>
              <a:rPr lang="en-US" sz="2400" dirty="0">
                <a:solidFill>
                  <a:srgbClr val="0070C0"/>
                </a:solidFill>
                <a:latin typeface="+mj-lt"/>
              </a:rPr>
              <a:t>their </a:t>
            </a:r>
            <a:r>
              <a:rPr lang="en-US" sz="2400" b="0" i="0" dirty="0">
                <a:solidFill>
                  <a:srgbClr val="0070C0"/>
                </a:solidFill>
                <a:effectLst/>
                <a:latin typeface="+mj-lt"/>
              </a:rPr>
              <a:t>brother or sister</a:t>
            </a:r>
          </a:p>
          <a:p>
            <a:pPr algn="l">
              <a:buFont typeface="Arial" panose="020B0604020202020204" pitchFamily="34" charset="0"/>
              <a:buChar char="•"/>
            </a:pPr>
            <a:r>
              <a:rPr lang="en-US" sz="2400" b="0" i="0" dirty="0">
                <a:solidFill>
                  <a:srgbClr val="0070C0"/>
                </a:solidFill>
                <a:effectLst/>
                <a:latin typeface="+mj-lt"/>
              </a:rPr>
              <a:t>The Children’s Hearing is likely to make a decision which would significantly affect when or how they see or have contact with their brother or sister, or the possibility of having contact with them</a:t>
            </a:r>
          </a:p>
          <a:p>
            <a:pPr algn="l">
              <a:buFont typeface="Arial" panose="020B0604020202020204" pitchFamily="34" charset="0"/>
              <a:buChar char="•"/>
            </a:pPr>
            <a:r>
              <a:rPr lang="en-US" sz="2400" dirty="0">
                <a:solidFill>
                  <a:srgbClr val="0070C0"/>
                </a:solidFill>
                <a:latin typeface="+mj-lt"/>
              </a:rPr>
              <a:t>They</a:t>
            </a:r>
            <a:r>
              <a:rPr lang="en-US" sz="2400" b="0" i="0" dirty="0">
                <a:solidFill>
                  <a:srgbClr val="0070C0"/>
                </a:solidFill>
                <a:effectLst/>
                <a:latin typeface="+mj-lt"/>
              </a:rPr>
              <a:t> are able to give their views on when or how they see their brother or sister</a:t>
            </a:r>
          </a:p>
          <a:p>
            <a:r>
              <a:rPr lang="en-GB" dirty="0"/>
              <a:t>SCRA website says </a:t>
            </a:r>
            <a:r>
              <a:rPr lang="en-US" dirty="0">
                <a:solidFill>
                  <a:srgbClr val="333333"/>
                </a:solidFill>
                <a:latin typeface="Open Sans" panose="020B0606030504020204" pitchFamily="34" charset="0"/>
              </a:rPr>
              <a:t>‘</a:t>
            </a:r>
            <a:r>
              <a:rPr lang="en-US" i="1" dirty="0">
                <a:solidFill>
                  <a:srgbClr val="333333"/>
                </a:solidFill>
                <a:latin typeface="Open Sans" panose="020B0606030504020204" pitchFamily="34" charset="0"/>
              </a:rPr>
              <a:t>This</a:t>
            </a:r>
            <a:r>
              <a:rPr lang="en-US" b="0" i="1" dirty="0">
                <a:solidFill>
                  <a:srgbClr val="333333"/>
                </a:solidFill>
                <a:effectLst/>
                <a:latin typeface="Open Sans" panose="020B0606030504020204" pitchFamily="34" charset="0"/>
              </a:rPr>
              <a:t> is not just about children with the same parents. You may have a brother or sister-type relationship with another child or person that you have lived with. This relationship might be important to you both and these changes respect that. When we talk about brother or sister we are also talking about these important brother or sister-type relationships’ – </a:t>
            </a:r>
            <a:r>
              <a:rPr lang="en-US" b="0" dirty="0">
                <a:solidFill>
                  <a:srgbClr val="333333"/>
                </a:solidFill>
                <a:effectLst/>
                <a:latin typeface="Open Sans" panose="020B0606030504020204" pitchFamily="34" charset="0"/>
              </a:rPr>
              <a:t>but currently this is not defined in law. </a:t>
            </a:r>
            <a:endParaRPr lang="en-GB" i="1" dirty="0"/>
          </a:p>
        </p:txBody>
      </p:sp>
    </p:spTree>
    <p:extLst>
      <p:ext uri="{BB962C8B-B14F-4D97-AF65-F5344CB8AC3E}">
        <p14:creationId xmlns:p14="http://schemas.microsoft.com/office/powerpoint/2010/main" val="1288719853"/>
      </p:ext>
    </p:extLst>
  </p:cSld>
  <p:clrMapOvr>
    <a:masterClrMapping/>
  </p:clrMapOvr>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9C2383"/>
      </a:dk2>
      <a:lt2>
        <a:srgbClr val="FFFFFF"/>
      </a:lt2>
      <a:accent1>
        <a:srgbClr val="9C2383"/>
      </a:accent1>
      <a:accent2>
        <a:srgbClr val="2181BA"/>
      </a:accent2>
      <a:accent3>
        <a:srgbClr val="1BAC66"/>
      </a:accent3>
      <a:accent4>
        <a:srgbClr val="2181BA"/>
      </a:accent4>
      <a:accent5>
        <a:srgbClr val="5B9BD5"/>
      </a:accent5>
      <a:accent6>
        <a:srgbClr val="2181BA"/>
      </a:accent6>
      <a:hlink>
        <a:srgbClr val="2181BA"/>
      </a:hlink>
      <a:folHlink>
        <a:srgbClr val="2181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2260DC0F-0E80-49CF-8C92-BB5B689CA496}" vid="{9BE8D01C-70E0-43F7-A15B-816F7487EC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077B4B22E2D14C936E89B2C0BFEB10" ma:contentTypeVersion="8" ma:contentTypeDescription="Create a new document." ma:contentTypeScope="" ma:versionID="0e26e32ebfddd696eb6bf4ea11a328a9">
  <xsd:schema xmlns:xsd="http://www.w3.org/2001/XMLSchema" xmlns:xs="http://www.w3.org/2001/XMLSchema" xmlns:p="http://schemas.microsoft.com/office/2006/metadata/properties" xmlns:ns2="0593d9a6-a811-4e68-ab4a-57ad348a262b" xmlns:ns3="9a476c34-8117-48ea-961e-96c5548816e9" targetNamespace="http://schemas.microsoft.com/office/2006/metadata/properties" ma:root="true" ma:fieldsID="be170110c8b0566827a95dcbab353271" ns2:_="" ns3:_="">
    <xsd:import namespace="0593d9a6-a811-4e68-ab4a-57ad348a262b"/>
    <xsd:import namespace="9a476c34-8117-48ea-961e-96c5548816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3d9a6-a811-4e68-ab4a-57ad348a2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476c34-8117-48ea-961e-96c5548816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A413D4-0195-4436-9DB8-DAF6188C26D2}">
  <ds:schemaRefs>
    <ds:schemaRef ds:uri="http://purl.org/dc/elements/1.1/"/>
    <ds:schemaRef ds:uri="http://schemas.microsoft.com/office/2006/metadata/properties"/>
    <ds:schemaRef ds:uri="9a476c34-8117-48ea-961e-96c5548816e9"/>
    <ds:schemaRef ds:uri="http://purl.org/dc/terms/"/>
    <ds:schemaRef ds:uri="http://schemas.openxmlformats.org/package/2006/metadata/core-properties"/>
    <ds:schemaRef ds:uri="0593d9a6-a811-4e68-ab4a-57ad348a262b"/>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1BEE15E-1E86-4E3F-A7B7-A015F754F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3d9a6-a811-4e68-ab4a-57ad348a262b"/>
    <ds:schemaRef ds:uri="9a476c34-8117-48ea-961e-96c554881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EB80A6-80E7-4E31-A1B7-E387A8174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2960</TotalTime>
  <Words>2028</Words>
  <Application>Microsoft Office PowerPoint</Application>
  <PresentationFormat>Widescreen</PresentationFormat>
  <Paragraphs>80</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Open Sans</vt:lpstr>
      <vt:lpstr>Proxima Soft</vt:lpstr>
      <vt:lpstr>Wingdings</vt:lpstr>
      <vt:lpstr>Retrospect</vt:lpstr>
      <vt:lpstr>PowerPoint Presentation</vt:lpstr>
      <vt:lpstr>          2015  Individuals working on issue of Sibling Contact and Estrangement start to connect at Clan Childlaw launch event for publication ‘Promoting Sibling Contact for Looked After Children’.  2016  Work intensifies among the future SUFS partners to advance issues. Dr Chris Jones (Strathclyde University) and Dr Gillian Henderson (SCRA) conduct joint research on Supporting Sibling Relationships of Children in Permanent Fostering and Adoptive Families.  2017  Research by Dr Christine Jones (Strathclyde University) and Dr Gillian Henderson (SCRA) on supporting sibling relationships is published in February and SUFS starts to take shape. Chris Jones brings together interested organisations and individuals and in September 2017, partners meet for first time as SUFS. Work begins on SUFS’ website and launch event. Young people begin to record their stories to raise awareness.  2018 SUFS launch </vt:lpstr>
      <vt:lpstr>PowerPoint Presentation</vt:lpstr>
      <vt:lpstr>ABC v Principal Reporter </vt:lpstr>
      <vt:lpstr>PowerPoint Presentation</vt:lpstr>
      <vt:lpstr>PowerPoint Presentation</vt:lpstr>
      <vt:lpstr>Duties on Local Authorities – the headlines</vt:lpstr>
      <vt:lpstr>Children’s Hearing – becoming a participation individual</vt:lpstr>
      <vt:lpstr>ANYONE CAN SEEK PARTICIPATION INDIVIDUAL STATUS as long as they meet the criteria set out in the legislation:</vt:lpstr>
      <vt:lpstr>But note.. </vt:lpstr>
      <vt:lpstr>Siblings Rights outwith Children’s Hearings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Law Training</dc:title>
  <dc:creator>Catriona Phillips</dc:creator>
  <cp:lastModifiedBy>Maryanne McIntyre</cp:lastModifiedBy>
  <cp:revision>636</cp:revision>
  <cp:lastPrinted>2023-04-18T08:41:32Z</cp:lastPrinted>
  <dcterms:created xsi:type="dcterms:W3CDTF">2021-03-09T16:38:04Z</dcterms:created>
  <dcterms:modified xsi:type="dcterms:W3CDTF">2024-11-15T11:17:29Z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0x010100CC077B4B22E2D14C936E89B2C0BFEB10</vt:lpwstr>
  </property>
</Properties>
</file>